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6" r:id="rId1"/>
  </p:sldMasterIdLst>
  <p:notesMasterIdLst>
    <p:notesMasterId r:id="rId69"/>
  </p:notesMasterIdLst>
  <p:sldIdLst>
    <p:sldId id="256" r:id="rId2"/>
    <p:sldId id="260" r:id="rId3"/>
    <p:sldId id="336" r:id="rId4"/>
    <p:sldId id="331" r:id="rId5"/>
    <p:sldId id="337" r:id="rId6"/>
    <p:sldId id="258" r:id="rId7"/>
    <p:sldId id="262" r:id="rId8"/>
    <p:sldId id="364" r:id="rId9"/>
    <p:sldId id="343" r:id="rId10"/>
    <p:sldId id="263" r:id="rId11"/>
    <p:sldId id="265" r:id="rId12"/>
    <p:sldId id="338" r:id="rId13"/>
    <p:sldId id="264" r:id="rId14"/>
    <p:sldId id="270" r:id="rId15"/>
    <p:sldId id="334" r:id="rId16"/>
    <p:sldId id="320" r:id="rId17"/>
    <p:sldId id="332" r:id="rId18"/>
    <p:sldId id="271" r:id="rId19"/>
    <p:sldId id="272" r:id="rId20"/>
    <p:sldId id="273" r:id="rId21"/>
    <p:sldId id="333" r:id="rId22"/>
    <p:sldId id="339" r:id="rId23"/>
    <p:sldId id="274" r:id="rId24"/>
    <p:sldId id="277" r:id="rId25"/>
    <p:sldId id="275" r:id="rId26"/>
    <p:sldId id="335" r:id="rId27"/>
    <p:sldId id="276" r:id="rId28"/>
    <p:sldId id="279" r:id="rId29"/>
    <p:sldId id="340" r:id="rId30"/>
    <p:sldId id="280" r:id="rId31"/>
    <p:sldId id="366" r:id="rId32"/>
    <p:sldId id="303" r:id="rId33"/>
    <p:sldId id="281" r:id="rId34"/>
    <p:sldId id="344" r:id="rId35"/>
    <p:sldId id="363" r:id="rId36"/>
    <p:sldId id="345" r:id="rId37"/>
    <p:sldId id="346" r:id="rId38"/>
    <p:sldId id="347" r:id="rId39"/>
    <p:sldId id="348" r:id="rId40"/>
    <p:sldId id="349" r:id="rId41"/>
    <p:sldId id="324" r:id="rId42"/>
    <p:sldId id="325" r:id="rId43"/>
    <p:sldId id="350" r:id="rId44"/>
    <p:sldId id="351" r:id="rId45"/>
    <p:sldId id="352" r:id="rId46"/>
    <p:sldId id="353" r:id="rId47"/>
    <p:sldId id="323" r:id="rId48"/>
    <p:sldId id="354" r:id="rId49"/>
    <p:sldId id="355" r:id="rId50"/>
    <p:sldId id="356" r:id="rId51"/>
    <p:sldId id="357" r:id="rId52"/>
    <p:sldId id="329" r:id="rId53"/>
    <p:sldId id="365" r:id="rId54"/>
    <p:sldId id="358" r:id="rId55"/>
    <p:sldId id="362" r:id="rId56"/>
    <p:sldId id="308" r:id="rId57"/>
    <p:sldId id="359" r:id="rId58"/>
    <p:sldId id="360" r:id="rId59"/>
    <p:sldId id="287" r:id="rId60"/>
    <p:sldId id="361" r:id="rId61"/>
    <p:sldId id="311" r:id="rId62"/>
    <p:sldId id="341" r:id="rId63"/>
    <p:sldId id="293" r:id="rId64"/>
    <p:sldId id="296" r:id="rId65"/>
    <p:sldId id="313" r:id="rId66"/>
    <p:sldId id="300" r:id="rId67"/>
    <p:sldId id="342"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A0D02D-1027-6947-98F4-B1D90E1F7156}">
          <p14:sldIdLst>
            <p14:sldId id="256"/>
            <p14:sldId id="260"/>
            <p14:sldId id="336"/>
            <p14:sldId id="331"/>
          </p14:sldIdLst>
        </p14:section>
        <p14:section name="DDD the Missing Parts" id="{D3C7B9B4-D4E7-CC40-989B-FC37ABCC2B94}">
          <p14:sldIdLst>
            <p14:sldId id="337"/>
            <p14:sldId id="258"/>
            <p14:sldId id="262"/>
            <p14:sldId id="364"/>
            <p14:sldId id="343"/>
            <p14:sldId id="263"/>
            <p14:sldId id="265"/>
          </p14:sldIdLst>
        </p14:section>
        <p14:section name="OO Analysis and Design" id="{11018FAB-52A7-FD44-B4F1-9DB620E73D4D}">
          <p14:sldIdLst>
            <p14:sldId id="338"/>
            <p14:sldId id="264"/>
            <p14:sldId id="270"/>
            <p14:sldId id="334"/>
            <p14:sldId id="320"/>
            <p14:sldId id="332"/>
            <p14:sldId id="271"/>
            <p14:sldId id="272"/>
            <p14:sldId id="273"/>
            <p14:sldId id="333"/>
            <p14:sldId id="339"/>
            <p14:sldId id="274"/>
            <p14:sldId id="277"/>
            <p14:sldId id="275"/>
            <p14:sldId id="335"/>
            <p14:sldId id="276"/>
            <p14:sldId id="279"/>
          </p14:sldIdLst>
        </p14:section>
        <p14:section name="A Worked Example" id="{DB73B49A-5012-9A4B-A414-7138DB08BE06}">
          <p14:sldIdLst>
            <p14:sldId id="340"/>
            <p14:sldId id="280"/>
            <p14:sldId id="366"/>
            <p14:sldId id="303"/>
            <p14:sldId id="281"/>
            <p14:sldId id="344"/>
            <p14:sldId id="363"/>
            <p14:sldId id="345"/>
            <p14:sldId id="346"/>
            <p14:sldId id="347"/>
            <p14:sldId id="348"/>
            <p14:sldId id="349"/>
            <p14:sldId id="324"/>
            <p14:sldId id="325"/>
            <p14:sldId id="350"/>
            <p14:sldId id="351"/>
            <p14:sldId id="352"/>
            <p14:sldId id="353"/>
            <p14:sldId id="323"/>
            <p14:sldId id="354"/>
            <p14:sldId id="355"/>
            <p14:sldId id="356"/>
            <p14:sldId id="357"/>
            <p14:sldId id="329"/>
            <p14:sldId id="365"/>
            <p14:sldId id="358"/>
            <p14:sldId id="362"/>
            <p14:sldId id="308"/>
            <p14:sldId id="359"/>
            <p14:sldId id="360"/>
            <p14:sldId id="287"/>
            <p14:sldId id="361"/>
            <p14:sldId id="311"/>
          </p14:sldIdLst>
        </p14:section>
        <p14:section name="RDD Today" id="{8632F41A-2453-2D41-BA49-82D221AD802E}">
          <p14:sldIdLst>
            <p14:sldId id="341"/>
            <p14:sldId id="293"/>
            <p14:sldId id="296"/>
            <p14:sldId id="313"/>
            <p14:sldId id="300"/>
            <p14:sldId id="3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92"/>
    <p:restoredTop sz="72607"/>
  </p:normalViewPr>
  <p:slideViewPr>
    <p:cSldViewPr snapToGrid="0" snapToObjects="1">
      <p:cViewPr>
        <p:scale>
          <a:sx n="115" d="100"/>
          <a:sy n="115" d="100"/>
        </p:scale>
        <p:origin x="157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10B84-5977-4236-8E88-0D951A3CD273}"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60AE7A17-348D-4B40-BEEF-420A4271AE3E}">
      <dgm:prSet/>
      <dgm:spPr/>
      <dgm:t>
        <a:bodyPr/>
        <a:lstStyle/>
        <a:p>
          <a:r>
            <a:rPr lang="en-GB"/>
            <a:t>RDD: The Key to DDD</a:t>
          </a:r>
          <a:endParaRPr lang="en-US"/>
        </a:p>
      </dgm:t>
    </dgm:pt>
    <dgm:pt modelId="{909066EB-2681-4D77-8D5F-09F530D18DA1}" type="parTrans" cxnId="{3F828F27-9624-4C94-8409-349A8179DBBE}">
      <dgm:prSet/>
      <dgm:spPr/>
      <dgm:t>
        <a:bodyPr/>
        <a:lstStyle/>
        <a:p>
          <a:endParaRPr lang="en-US"/>
        </a:p>
      </dgm:t>
    </dgm:pt>
    <dgm:pt modelId="{85ADA210-A49B-4552-AC80-C8F3AFE697B0}" type="sibTrans" cxnId="{3F828F27-9624-4C94-8409-349A8179DBBE}">
      <dgm:prSet/>
      <dgm:spPr/>
      <dgm:t>
        <a:bodyPr/>
        <a:lstStyle/>
        <a:p>
          <a:endParaRPr lang="en-US"/>
        </a:p>
      </dgm:t>
    </dgm:pt>
    <dgm:pt modelId="{8DAE40F1-59EF-42B3-87E1-4F3BE5060603}">
      <dgm:prSet/>
      <dgm:spPr/>
      <dgm:t>
        <a:bodyPr/>
        <a:lstStyle/>
        <a:p>
          <a:r>
            <a:rPr lang="en-GB"/>
            <a:t>RDD Revisited</a:t>
          </a:r>
          <a:endParaRPr lang="en-US"/>
        </a:p>
      </dgm:t>
    </dgm:pt>
    <dgm:pt modelId="{4D31305F-623B-4DCD-8652-69C16CA6DA57}" type="parTrans" cxnId="{49F728D6-6B88-48BB-8E8C-0F438ACBB111}">
      <dgm:prSet/>
      <dgm:spPr/>
      <dgm:t>
        <a:bodyPr/>
        <a:lstStyle/>
        <a:p>
          <a:endParaRPr lang="en-US"/>
        </a:p>
      </dgm:t>
    </dgm:pt>
    <dgm:pt modelId="{B07D2DBE-3A4D-4EBF-96FE-BE6ED3B9ED78}" type="sibTrans" cxnId="{49F728D6-6B88-48BB-8E8C-0F438ACBB111}">
      <dgm:prSet/>
      <dgm:spPr/>
      <dgm:t>
        <a:bodyPr/>
        <a:lstStyle/>
        <a:p>
          <a:endParaRPr lang="en-US"/>
        </a:p>
      </dgm:t>
    </dgm:pt>
    <dgm:pt modelId="{F67C8250-D701-4788-8556-3B862C1588C5}">
      <dgm:prSet/>
      <dgm:spPr/>
      <dgm:t>
        <a:bodyPr/>
        <a:lstStyle/>
        <a:p>
          <a:r>
            <a:rPr lang="en-US"/>
            <a:t>Applying RDD</a:t>
          </a:r>
        </a:p>
      </dgm:t>
    </dgm:pt>
    <dgm:pt modelId="{F592893E-7262-4BF7-BD65-CE3904A96B9A}" type="parTrans" cxnId="{55363C34-C201-4890-A3F8-58E415B22F21}">
      <dgm:prSet/>
      <dgm:spPr/>
      <dgm:t>
        <a:bodyPr/>
        <a:lstStyle/>
        <a:p>
          <a:endParaRPr lang="en-US"/>
        </a:p>
      </dgm:t>
    </dgm:pt>
    <dgm:pt modelId="{20867599-2BAB-49A7-AEC5-62046B413559}" type="sibTrans" cxnId="{55363C34-C201-4890-A3F8-58E415B22F21}">
      <dgm:prSet/>
      <dgm:spPr/>
      <dgm:t>
        <a:bodyPr/>
        <a:lstStyle/>
        <a:p>
          <a:endParaRPr lang="en-US"/>
        </a:p>
      </dgm:t>
    </dgm:pt>
    <dgm:pt modelId="{E774853D-04BC-4838-B77A-DF60E7A2DE54}">
      <dgm:prSet/>
      <dgm:spPr/>
      <dgm:t>
        <a:bodyPr/>
        <a:lstStyle/>
        <a:p>
          <a:r>
            <a:rPr lang="en-US"/>
            <a:t>RDD </a:t>
          </a:r>
          <a:r>
            <a:rPr lang="en-GB"/>
            <a:t>Today</a:t>
          </a:r>
          <a:endParaRPr lang="en-US"/>
        </a:p>
      </dgm:t>
    </dgm:pt>
    <dgm:pt modelId="{832C8794-E31D-4E17-821F-5C0F4B971389}" type="parTrans" cxnId="{E043FAA3-207F-4632-B393-0D33A68611CF}">
      <dgm:prSet/>
      <dgm:spPr/>
      <dgm:t>
        <a:bodyPr/>
        <a:lstStyle/>
        <a:p>
          <a:endParaRPr lang="en-US"/>
        </a:p>
      </dgm:t>
    </dgm:pt>
    <dgm:pt modelId="{A24CF47F-A3A2-4B81-A06A-212CC18D4E5C}" type="sibTrans" cxnId="{E043FAA3-207F-4632-B393-0D33A68611CF}">
      <dgm:prSet/>
      <dgm:spPr/>
      <dgm:t>
        <a:bodyPr/>
        <a:lstStyle/>
        <a:p>
          <a:endParaRPr lang="en-US"/>
        </a:p>
      </dgm:t>
    </dgm:pt>
    <dgm:pt modelId="{0CAC97B2-87A3-954F-AFB3-A78A3512C66D}" type="pres">
      <dgm:prSet presAssocID="{22010B84-5977-4236-8E88-0D951A3CD273}" presName="outerComposite" presStyleCnt="0">
        <dgm:presLayoutVars>
          <dgm:chMax val="5"/>
          <dgm:dir/>
          <dgm:resizeHandles val="exact"/>
        </dgm:presLayoutVars>
      </dgm:prSet>
      <dgm:spPr/>
    </dgm:pt>
    <dgm:pt modelId="{6FF5E4EC-2DD3-0A4C-9A05-8960A0CCADA4}" type="pres">
      <dgm:prSet presAssocID="{22010B84-5977-4236-8E88-0D951A3CD273}" presName="dummyMaxCanvas" presStyleCnt="0">
        <dgm:presLayoutVars/>
      </dgm:prSet>
      <dgm:spPr/>
    </dgm:pt>
    <dgm:pt modelId="{41AEF318-08B6-EC4B-842C-6C04E68AD9F5}" type="pres">
      <dgm:prSet presAssocID="{22010B84-5977-4236-8E88-0D951A3CD273}" presName="FourNodes_1" presStyleLbl="node1" presStyleIdx="0" presStyleCnt="4">
        <dgm:presLayoutVars>
          <dgm:bulletEnabled val="1"/>
        </dgm:presLayoutVars>
      </dgm:prSet>
      <dgm:spPr/>
    </dgm:pt>
    <dgm:pt modelId="{13EC805E-A04A-5B41-8777-C1CB95918D74}" type="pres">
      <dgm:prSet presAssocID="{22010B84-5977-4236-8E88-0D951A3CD273}" presName="FourNodes_2" presStyleLbl="node1" presStyleIdx="1" presStyleCnt="4">
        <dgm:presLayoutVars>
          <dgm:bulletEnabled val="1"/>
        </dgm:presLayoutVars>
      </dgm:prSet>
      <dgm:spPr/>
    </dgm:pt>
    <dgm:pt modelId="{7FB6A94A-002E-6448-B91B-F13074FA18AF}" type="pres">
      <dgm:prSet presAssocID="{22010B84-5977-4236-8E88-0D951A3CD273}" presName="FourNodes_3" presStyleLbl="node1" presStyleIdx="2" presStyleCnt="4">
        <dgm:presLayoutVars>
          <dgm:bulletEnabled val="1"/>
        </dgm:presLayoutVars>
      </dgm:prSet>
      <dgm:spPr/>
    </dgm:pt>
    <dgm:pt modelId="{C36FA9C4-38BA-1B4C-BB1A-879CB36A127F}" type="pres">
      <dgm:prSet presAssocID="{22010B84-5977-4236-8E88-0D951A3CD273}" presName="FourNodes_4" presStyleLbl="node1" presStyleIdx="3" presStyleCnt="4">
        <dgm:presLayoutVars>
          <dgm:bulletEnabled val="1"/>
        </dgm:presLayoutVars>
      </dgm:prSet>
      <dgm:spPr/>
    </dgm:pt>
    <dgm:pt modelId="{180BFCE2-AE50-A741-80D3-C988A89CCCFD}" type="pres">
      <dgm:prSet presAssocID="{22010B84-5977-4236-8E88-0D951A3CD273}" presName="FourConn_1-2" presStyleLbl="fgAccFollowNode1" presStyleIdx="0" presStyleCnt="3">
        <dgm:presLayoutVars>
          <dgm:bulletEnabled val="1"/>
        </dgm:presLayoutVars>
      </dgm:prSet>
      <dgm:spPr/>
    </dgm:pt>
    <dgm:pt modelId="{9CC446DD-369E-334F-85F1-E70326F9F973}" type="pres">
      <dgm:prSet presAssocID="{22010B84-5977-4236-8E88-0D951A3CD273}" presName="FourConn_2-3" presStyleLbl="fgAccFollowNode1" presStyleIdx="1" presStyleCnt="3">
        <dgm:presLayoutVars>
          <dgm:bulletEnabled val="1"/>
        </dgm:presLayoutVars>
      </dgm:prSet>
      <dgm:spPr/>
    </dgm:pt>
    <dgm:pt modelId="{FAA2F476-F112-1347-9F9D-3263E8B3B1F9}" type="pres">
      <dgm:prSet presAssocID="{22010B84-5977-4236-8E88-0D951A3CD273}" presName="FourConn_3-4" presStyleLbl="fgAccFollowNode1" presStyleIdx="2" presStyleCnt="3">
        <dgm:presLayoutVars>
          <dgm:bulletEnabled val="1"/>
        </dgm:presLayoutVars>
      </dgm:prSet>
      <dgm:spPr/>
    </dgm:pt>
    <dgm:pt modelId="{21D94912-BD26-6A41-9D98-E96646DA91B6}" type="pres">
      <dgm:prSet presAssocID="{22010B84-5977-4236-8E88-0D951A3CD273}" presName="FourNodes_1_text" presStyleLbl="node1" presStyleIdx="3" presStyleCnt="4">
        <dgm:presLayoutVars>
          <dgm:bulletEnabled val="1"/>
        </dgm:presLayoutVars>
      </dgm:prSet>
      <dgm:spPr/>
    </dgm:pt>
    <dgm:pt modelId="{40209B03-227D-6A4E-B2B2-B1456B3919CA}" type="pres">
      <dgm:prSet presAssocID="{22010B84-5977-4236-8E88-0D951A3CD273}" presName="FourNodes_2_text" presStyleLbl="node1" presStyleIdx="3" presStyleCnt="4">
        <dgm:presLayoutVars>
          <dgm:bulletEnabled val="1"/>
        </dgm:presLayoutVars>
      </dgm:prSet>
      <dgm:spPr/>
    </dgm:pt>
    <dgm:pt modelId="{97622EF3-2C29-2D45-BD7F-CAF3EEBD52F8}" type="pres">
      <dgm:prSet presAssocID="{22010B84-5977-4236-8E88-0D951A3CD273}" presName="FourNodes_3_text" presStyleLbl="node1" presStyleIdx="3" presStyleCnt="4">
        <dgm:presLayoutVars>
          <dgm:bulletEnabled val="1"/>
        </dgm:presLayoutVars>
      </dgm:prSet>
      <dgm:spPr/>
    </dgm:pt>
    <dgm:pt modelId="{4DD73364-936D-3445-B88B-553F9C200409}" type="pres">
      <dgm:prSet presAssocID="{22010B84-5977-4236-8E88-0D951A3CD273}" presName="FourNodes_4_text" presStyleLbl="node1" presStyleIdx="3" presStyleCnt="4">
        <dgm:presLayoutVars>
          <dgm:bulletEnabled val="1"/>
        </dgm:presLayoutVars>
      </dgm:prSet>
      <dgm:spPr/>
    </dgm:pt>
  </dgm:ptLst>
  <dgm:cxnLst>
    <dgm:cxn modelId="{33F2FC12-C00A-CF47-B2B1-6A64B811145B}" type="presOf" srcId="{F67C8250-D701-4788-8556-3B862C1588C5}" destId="{97622EF3-2C29-2D45-BD7F-CAF3EEBD52F8}" srcOrd="1" destOrd="0" presId="urn:microsoft.com/office/officeart/2005/8/layout/vProcess5"/>
    <dgm:cxn modelId="{27CF3016-C3AF-FA43-9C79-8094FE37FFD4}" type="presOf" srcId="{85ADA210-A49B-4552-AC80-C8F3AFE697B0}" destId="{180BFCE2-AE50-A741-80D3-C988A89CCCFD}" srcOrd="0" destOrd="0" presId="urn:microsoft.com/office/officeart/2005/8/layout/vProcess5"/>
    <dgm:cxn modelId="{3F828F27-9624-4C94-8409-349A8179DBBE}" srcId="{22010B84-5977-4236-8E88-0D951A3CD273}" destId="{60AE7A17-348D-4B40-BEEF-420A4271AE3E}" srcOrd="0" destOrd="0" parTransId="{909066EB-2681-4D77-8D5F-09F530D18DA1}" sibTransId="{85ADA210-A49B-4552-AC80-C8F3AFE697B0}"/>
    <dgm:cxn modelId="{6845BB2F-2F13-A447-A363-3FF69BE964DD}" type="presOf" srcId="{22010B84-5977-4236-8E88-0D951A3CD273}" destId="{0CAC97B2-87A3-954F-AFB3-A78A3512C66D}" srcOrd="0" destOrd="0" presId="urn:microsoft.com/office/officeart/2005/8/layout/vProcess5"/>
    <dgm:cxn modelId="{55363C34-C201-4890-A3F8-58E415B22F21}" srcId="{22010B84-5977-4236-8E88-0D951A3CD273}" destId="{F67C8250-D701-4788-8556-3B862C1588C5}" srcOrd="2" destOrd="0" parTransId="{F592893E-7262-4BF7-BD65-CE3904A96B9A}" sibTransId="{20867599-2BAB-49A7-AEC5-62046B413559}"/>
    <dgm:cxn modelId="{90CCB466-144B-A646-8FDA-32164DAB77D6}" type="presOf" srcId="{60AE7A17-348D-4B40-BEEF-420A4271AE3E}" destId="{21D94912-BD26-6A41-9D98-E96646DA91B6}" srcOrd="1" destOrd="0" presId="urn:microsoft.com/office/officeart/2005/8/layout/vProcess5"/>
    <dgm:cxn modelId="{8D410E77-0829-D44F-9DC8-0931D81F756E}" type="presOf" srcId="{E774853D-04BC-4838-B77A-DF60E7A2DE54}" destId="{4DD73364-936D-3445-B88B-553F9C200409}" srcOrd="1" destOrd="0" presId="urn:microsoft.com/office/officeart/2005/8/layout/vProcess5"/>
    <dgm:cxn modelId="{5D34367C-5EF4-BF4C-B009-48DCCEC248A0}" type="presOf" srcId="{8DAE40F1-59EF-42B3-87E1-4F3BE5060603}" destId="{13EC805E-A04A-5B41-8777-C1CB95918D74}" srcOrd="0" destOrd="0" presId="urn:microsoft.com/office/officeart/2005/8/layout/vProcess5"/>
    <dgm:cxn modelId="{16260695-4CEF-FC4C-8E5A-A932E8D3E437}" type="presOf" srcId="{F67C8250-D701-4788-8556-3B862C1588C5}" destId="{7FB6A94A-002E-6448-B91B-F13074FA18AF}" srcOrd="0" destOrd="0" presId="urn:microsoft.com/office/officeart/2005/8/layout/vProcess5"/>
    <dgm:cxn modelId="{FBE59F99-AA17-DC42-A0DC-79B8430FA1B9}" type="presOf" srcId="{E774853D-04BC-4838-B77A-DF60E7A2DE54}" destId="{C36FA9C4-38BA-1B4C-BB1A-879CB36A127F}" srcOrd="0" destOrd="0" presId="urn:microsoft.com/office/officeart/2005/8/layout/vProcess5"/>
    <dgm:cxn modelId="{E043FAA3-207F-4632-B393-0D33A68611CF}" srcId="{22010B84-5977-4236-8E88-0D951A3CD273}" destId="{E774853D-04BC-4838-B77A-DF60E7A2DE54}" srcOrd="3" destOrd="0" parTransId="{832C8794-E31D-4E17-821F-5C0F4B971389}" sibTransId="{A24CF47F-A3A2-4B81-A06A-212CC18D4E5C}"/>
    <dgm:cxn modelId="{8BBC59BF-E4D5-8A4B-822B-8A9AD8403E25}" type="presOf" srcId="{B07D2DBE-3A4D-4EBF-96FE-BE6ED3B9ED78}" destId="{9CC446DD-369E-334F-85F1-E70326F9F973}" srcOrd="0" destOrd="0" presId="urn:microsoft.com/office/officeart/2005/8/layout/vProcess5"/>
    <dgm:cxn modelId="{2DD537C3-E6FF-3445-B4E7-F3D861291F50}" type="presOf" srcId="{60AE7A17-348D-4B40-BEEF-420A4271AE3E}" destId="{41AEF318-08B6-EC4B-842C-6C04E68AD9F5}" srcOrd="0" destOrd="0" presId="urn:microsoft.com/office/officeart/2005/8/layout/vProcess5"/>
    <dgm:cxn modelId="{49F728D6-6B88-48BB-8E8C-0F438ACBB111}" srcId="{22010B84-5977-4236-8E88-0D951A3CD273}" destId="{8DAE40F1-59EF-42B3-87E1-4F3BE5060603}" srcOrd="1" destOrd="0" parTransId="{4D31305F-623B-4DCD-8652-69C16CA6DA57}" sibTransId="{B07D2DBE-3A4D-4EBF-96FE-BE6ED3B9ED78}"/>
    <dgm:cxn modelId="{011FEEE9-0868-1149-B575-000CCBE916DB}" type="presOf" srcId="{8DAE40F1-59EF-42B3-87E1-4F3BE5060603}" destId="{40209B03-227D-6A4E-B2B2-B1456B3919CA}" srcOrd="1" destOrd="0" presId="urn:microsoft.com/office/officeart/2005/8/layout/vProcess5"/>
    <dgm:cxn modelId="{2D7C11F4-440F-AB4E-B618-18C53EF845C6}" type="presOf" srcId="{20867599-2BAB-49A7-AEC5-62046B413559}" destId="{FAA2F476-F112-1347-9F9D-3263E8B3B1F9}" srcOrd="0" destOrd="0" presId="urn:microsoft.com/office/officeart/2005/8/layout/vProcess5"/>
    <dgm:cxn modelId="{DBBA1DB4-AC98-E64B-9F5A-95AD4A9D449C}" type="presParOf" srcId="{0CAC97B2-87A3-954F-AFB3-A78A3512C66D}" destId="{6FF5E4EC-2DD3-0A4C-9A05-8960A0CCADA4}" srcOrd="0" destOrd="0" presId="urn:microsoft.com/office/officeart/2005/8/layout/vProcess5"/>
    <dgm:cxn modelId="{6F0B11A6-0282-3149-B41B-00B172F8C35E}" type="presParOf" srcId="{0CAC97B2-87A3-954F-AFB3-A78A3512C66D}" destId="{41AEF318-08B6-EC4B-842C-6C04E68AD9F5}" srcOrd="1" destOrd="0" presId="urn:microsoft.com/office/officeart/2005/8/layout/vProcess5"/>
    <dgm:cxn modelId="{22678485-9E60-C141-A0B7-40EBC921E712}" type="presParOf" srcId="{0CAC97B2-87A3-954F-AFB3-A78A3512C66D}" destId="{13EC805E-A04A-5B41-8777-C1CB95918D74}" srcOrd="2" destOrd="0" presId="urn:microsoft.com/office/officeart/2005/8/layout/vProcess5"/>
    <dgm:cxn modelId="{B08DF115-1A85-8C4B-AA1A-98686B9BA56D}" type="presParOf" srcId="{0CAC97B2-87A3-954F-AFB3-A78A3512C66D}" destId="{7FB6A94A-002E-6448-B91B-F13074FA18AF}" srcOrd="3" destOrd="0" presId="urn:microsoft.com/office/officeart/2005/8/layout/vProcess5"/>
    <dgm:cxn modelId="{DFAB8495-90CB-534A-B3E6-79863EADC3C5}" type="presParOf" srcId="{0CAC97B2-87A3-954F-AFB3-A78A3512C66D}" destId="{C36FA9C4-38BA-1B4C-BB1A-879CB36A127F}" srcOrd="4" destOrd="0" presId="urn:microsoft.com/office/officeart/2005/8/layout/vProcess5"/>
    <dgm:cxn modelId="{60BFFE4C-A7EA-8B4B-953C-464D71984DCF}" type="presParOf" srcId="{0CAC97B2-87A3-954F-AFB3-A78A3512C66D}" destId="{180BFCE2-AE50-A741-80D3-C988A89CCCFD}" srcOrd="5" destOrd="0" presId="urn:microsoft.com/office/officeart/2005/8/layout/vProcess5"/>
    <dgm:cxn modelId="{7D10C96D-D94A-F54D-A372-0737BC1F08FA}" type="presParOf" srcId="{0CAC97B2-87A3-954F-AFB3-A78A3512C66D}" destId="{9CC446DD-369E-334F-85F1-E70326F9F973}" srcOrd="6" destOrd="0" presId="urn:microsoft.com/office/officeart/2005/8/layout/vProcess5"/>
    <dgm:cxn modelId="{EB94BA8F-7201-5B48-9B0F-E142DE1BFF99}" type="presParOf" srcId="{0CAC97B2-87A3-954F-AFB3-A78A3512C66D}" destId="{FAA2F476-F112-1347-9F9D-3263E8B3B1F9}" srcOrd="7" destOrd="0" presId="urn:microsoft.com/office/officeart/2005/8/layout/vProcess5"/>
    <dgm:cxn modelId="{F7B69793-9B89-0640-A1B1-A292A72015EC}" type="presParOf" srcId="{0CAC97B2-87A3-954F-AFB3-A78A3512C66D}" destId="{21D94912-BD26-6A41-9D98-E96646DA91B6}" srcOrd="8" destOrd="0" presId="urn:microsoft.com/office/officeart/2005/8/layout/vProcess5"/>
    <dgm:cxn modelId="{1F8E727E-4BFF-944B-85DE-CC1744C7C1E3}" type="presParOf" srcId="{0CAC97B2-87A3-954F-AFB3-A78A3512C66D}" destId="{40209B03-227D-6A4E-B2B2-B1456B3919CA}" srcOrd="9" destOrd="0" presId="urn:microsoft.com/office/officeart/2005/8/layout/vProcess5"/>
    <dgm:cxn modelId="{9781741D-5FAE-EF41-9E24-642C7B04170F}" type="presParOf" srcId="{0CAC97B2-87A3-954F-AFB3-A78A3512C66D}" destId="{97622EF3-2C29-2D45-BD7F-CAF3EEBD52F8}" srcOrd="10" destOrd="0" presId="urn:microsoft.com/office/officeart/2005/8/layout/vProcess5"/>
    <dgm:cxn modelId="{28FB1363-5D23-1D45-9585-36504C400003}" type="presParOf" srcId="{0CAC97B2-87A3-954F-AFB3-A78A3512C66D}" destId="{4DD73364-936D-3445-B88B-553F9C20040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064056-3307-4CB8-A244-7A7056FC2E3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D3F73F6-B60A-433E-BD49-2F9A882C5576}">
      <dgm:prSet/>
      <dgm:spPr/>
      <dgm:t>
        <a:bodyPr/>
        <a:lstStyle/>
        <a:p>
          <a:pPr>
            <a:lnSpc>
              <a:spcPct val="100000"/>
            </a:lnSpc>
          </a:pPr>
          <a:r>
            <a:rPr lang="en-GB" dirty="0"/>
            <a:t>An </a:t>
          </a:r>
          <a:r>
            <a:rPr lang="en-GB" i="1" dirty="0"/>
            <a:t>application</a:t>
          </a:r>
          <a:r>
            <a:rPr lang="en-GB" dirty="0"/>
            <a:t> – a set of interacting objects</a:t>
          </a:r>
          <a:endParaRPr lang="en-US" dirty="0"/>
        </a:p>
      </dgm:t>
    </dgm:pt>
    <dgm:pt modelId="{BC7EE409-DEB6-4727-A88A-32E16DF5CE41}" type="parTrans" cxnId="{3F9098C5-33C6-40DE-8E0F-0F4B65DCDE4E}">
      <dgm:prSet/>
      <dgm:spPr/>
      <dgm:t>
        <a:bodyPr/>
        <a:lstStyle/>
        <a:p>
          <a:endParaRPr lang="en-US"/>
        </a:p>
      </dgm:t>
    </dgm:pt>
    <dgm:pt modelId="{8147C3E5-311B-44EB-A2CA-476EC4B250EB}" type="sibTrans" cxnId="{3F9098C5-33C6-40DE-8E0F-0F4B65DCDE4E}">
      <dgm:prSet/>
      <dgm:spPr/>
      <dgm:t>
        <a:bodyPr/>
        <a:lstStyle/>
        <a:p>
          <a:pPr>
            <a:lnSpc>
              <a:spcPct val="100000"/>
            </a:lnSpc>
          </a:pPr>
          <a:endParaRPr lang="en-US"/>
        </a:p>
      </dgm:t>
    </dgm:pt>
    <dgm:pt modelId="{C3F37E1A-830F-41F8-B1DE-1FA48827F363}">
      <dgm:prSet/>
      <dgm:spPr/>
      <dgm:t>
        <a:bodyPr/>
        <a:lstStyle/>
        <a:p>
          <a:pPr>
            <a:lnSpc>
              <a:spcPct val="100000"/>
            </a:lnSpc>
          </a:pPr>
          <a:r>
            <a:rPr lang="en-GB"/>
            <a:t>An </a:t>
          </a:r>
          <a:r>
            <a:rPr lang="en-GB" i="1"/>
            <a:t>object</a:t>
          </a:r>
          <a:r>
            <a:rPr lang="en-GB"/>
            <a:t> – an implementation of one or more roles</a:t>
          </a:r>
          <a:endParaRPr lang="en-US"/>
        </a:p>
      </dgm:t>
    </dgm:pt>
    <dgm:pt modelId="{E32C9019-5058-4291-8EEE-27BA79F80578}" type="parTrans" cxnId="{38CF215B-89C3-457D-9359-03FDCC643F74}">
      <dgm:prSet/>
      <dgm:spPr/>
      <dgm:t>
        <a:bodyPr/>
        <a:lstStyle/>
        <a:p>
          <a:endParaRPr lang="en-US"/>
        </a:p>
      </dgm:t>
    </dgm:pt>
    <dgm:pt modelId="{56DB64DE-F5A0-4F12-AF44-27614CE13BDF}" type="sibTrans" cxnId="{38CF215B-89C3-457D-9359-03FDCC643F74}">
      <dgm:prSet/>
      <dgm:spPr/>
      <dgm:t>
        <a:bodyPr/>
        <a:lstStyle/>
        <a:p>
          <a:pPr>
            <a:lnSpc>
              <a:spcPct val="100000"/>
            </a:lnSpc>
          </a:pPr>
          <a:endParaRPr lang="en-US"/>
        </a:p>
      </dgm:t>
    </dgm:pt>
    <dgm:pt modelId="{81314C9A-E11D-455B-8ABC-865E00612440}">
      <dgm:prSet/>
      <dgm:spPr/>
      <dgm:t>
        <a:bodyPr/>
        <a:lstStyle/>
        <a:p>
          <a:pPr>
            <a:lnSpc>
              <a:spcPct val="100000"/>
            </a:lnSpc>
          </a:pPr>
          <a:r>
            <a:rPr lang="en-GB"/>
            <a:t>A </a:t>
          </a:r>
          <a:r>
            <a:rPr lang="en-GB" i="1"/>
            <a:t>role</a:t>
          </a:r>
          <a:r>
            <a:rPr lang="en-GB"/>
            <a:t> – a set of related responsibilities that can be used interchangeably</a:t>
          </a:r>
          <a:endParaRPr lang="en-US"/>
        </a:p>
      </dgm:t>
    </dgm:pt>
    <dgm:pt modelId="{AD277DA6-952D-4333-AB70-EED503A809FC}" type="parTrans" cxnId="{8FFE8D0D-FD7B-443A-8836-022992245C44}">
      <dgm:prSet/>
      <dgm:spPr/>
      <dgm:t>
        <a:bodyPr/>
        <a:lstStyle/>
        <a:p>
          <a:endParaRPr lang="en-US"/>
        </a:p>
      </dgm:t>
    </dgm:pt>
    <dgm:pt modelId="{CA2834BA-493D-475F-BB2E-5F669BF2AEAF}" type="sibTrans" cxnId="{8FFE8D0D-FD7B-443A-8836-022992245C44}">
      <dgm:prSet/>
      <dgm:spPr/>
      <dgm:t>
        <a:bodyPr/>
        <a:lstStyle/>
        <a:p>
          <a:pPr>
            <a:lnSpc>
              <a:spcPct val="100000"/>
            </a:lnSpc>
          </a:pPr>
          <a:endParaRPr lang="en-US"/>
        </a:p>
      </dgm:t>
    </dgm:pt>
    <dgm:pt modelId="{D46F4DF8-8CF7-4ED1-8819-E6CEB6DAF809}">
      <dgm:prSet/>
      <dgm:spPr/>
      <dgm:t>
        <a:bodyPr/>
        <a:lstStyle/>
        <a:p>
          <a:pPr>
            <a:lnSpc>
              <a:spcPct val="100000"/>
            </a:lnSpc>
          </a:pPr>
          <a:r>
            <a:rPr lang="en-GB"/>
            <a:t>A </a:t>
          </a:r>
          <a:r>
            <a:rPr lang="en-GB" i="1"/>
            <a:t>responsibility</a:t>
          </a:r>
          <a:r>
            <a:rPr lang="en-GB"/>
            <a:t> – an obligation to perform a task or know information</a:t>
          </a:r>
          <a:endParaRPr lang="en-US"/>
        </a:p>
      </dgm:t>
    </dgm:pt>
    <dgm:pt modelId="{81C976F9-AE6F-4D96-9678-E28F7E7B6BD6}" type="parTrans" cxnId="{BC683C10-8E9E-4952-B593-F38BF5ADD416}">
      <dgm:prSet/>
      <dgm:spPr/>
      <dgm:t>
        <a:bodyPr/>
        <a:lstStyle/>
        <a:p>
          <a:endParaRPr lang="en-US"/>
        </a:p>
      </dgm:t>
    </dgm:pt>
    <dgm:pt modelId="{DC1D938F-20E7-434C-9FBD-47F38AE7F8B5}" type="sibTrans" cxnId="{BC683C10-8E9E-4952-B593-F38BF5ADD416}">
      <dgm:prSet/>
      <dgm:spPr/>
      <dgm:t>
        <a:bodyPr/>
        <a:lstStyle/>
        <a:p>
          <a:pPr>
            <a:lnSpc>
              <a:spcPct val="100000"/>
            </a:lnSpc>
          </a:pPr>
          <a:endParaRPr lang="en-US"/>
        </a:p>
      </dgm:t>
    </dgm:pt>
    <dgm:pt modelId="{8D6CC305-146A-4707-8133-80C2D1CB70CD}">
      <dgm:prSet/>
      <dgm:spPr/>
      <dgm:t>
        <a:bodyPr/>
        <a:lstStyle/>
        <a:p>
          <a:pPr>
            <a:lnSpc>
              <a:spcPct val="100000"/>
            </a:lnSpc>
          </a:pPr>
          <a:r>
            <a:rPr lang="en-GB"/>
            <a:t>A </a:t>
          </a:r>
          <a:r>
            <a:rPr lang="en-GB" i="1"/>
            <a:t>collaboration</a:t>
          </a:r>
          <a:r>
            <a:rPr lang="en-GB"/>
            <a:t> – an interaction of roles (or both)</a:t>
          </a:r>
          <a:endParaRPr lang="en-US"/>
        </a:p>
      </dgm:t>
    </dgm:pt>
    <dgm:pt modelId="{B5A549FD-5DFE-4C2B-A32F-26E5165525E6}" type="parTrans" cxnId="{FBC5BC1B-569F-4972-BEF0-31A67D2DF71E}">
      <dgm:prSet/>
      <dgm:spPr/>
      <dgm:t>
        <a:bodyPr/>
        <a:lstStyle/>
        <a:p>
          <a:endParaRPr lang="en-US"/>
        </a:p>
      </dgm:t>
    </dgm:pt>
    <dgm:pt modelId="{F3D6AC24-68A1-4695-AFC5-80298FCF07BD}" type="sibTrans" cxnId="{FBC5BC1B-569F-4972-BEF0-31A67D2DF71E}">
      <dgm:prSet/>
      <dgm:spPr/>
      <dgm:t>
        <a:bodyPr/>
        <a:lstStyle/>
        <a:p>
          <a:pPr>
            <a:lnSpc>
              <a:spcPct val="100000"/>
            </a:lnSpc>
          </a:pPr>
          <a:endParaRPr lang="en-US"/>
        </a:p>
      </dgm:t>
    </dgm:pt>
    <dgm:pt modelId="{D4F2FF09-14A1-4310-BEB7-B470B0DED707}">
      <dgm:prSet/>
      <dgm:spPr/>
      <dgm:t>
        <a:bodyPr/>
        <a:lstStyle/>
        <a:p>
          <a:pPr>
            <a:lnSpc>
              <a:spcPct val="100000"/>
            </a:lnSpc>
          </a:pPr>
          <a:r>
            <a:rPr lang="en-GB"/>
            <a:t>A </a:t>
          </a:r>
          <a:r>
            <a:rPr lang="en-GB" i="1"/>
            <a:t>contract</a:t>
          </a:r>
          <a:r>
            <a:rPr lang="en-GB"/>
            <a:t> – an agreement outlining the terms of a collaboration</a:t>
          </a:r>
          <a:endParaRPr lang="en-US"/>
        </a:p>
      </dgm:t>
    </dgm:pt>
    <dgm:pt modelId="{AF85F899-5615-4478-ABD7-31EA8F416CA4}" type="parTrans" cxnId="{66D40C2A-0F3D-4444-9D20-3B274E4BA563}">
      <dgm:prSet/>
      <dgm:spPr/>
      <dgm:t>
        <a:bodyPr/>
        <a:lstStyle/>
        <a:p>
          <a:endParaRPr lang="en-US"/>
        </a:p>
      </dgm:t>
    </dgm:pt>
    <dgm:pt modelId="{45390D6F-F1FB-4E06-B182-A14646F3BDA1}" type="sibTrans" cxnId="{66D40C2A-0F3D-4444-9D20-3B274E4BA563}">
      <dgm:prSet/>
      <dgm:spPr/>
      <dgm:t>
        <a:bodyPr/>
        <a:lstStyle/>
        <a:p>
          <a:endParaRPr lang="en-US"/>
        </a:p>
      </dgm:t>
    </dgm:pt>
    <dgm:pt modelId="{29C8A0ED-BEA2-4765-A84A-3BA739E552A5}" type="pres">
      <dgm:prSet presAssocID="{B6064056-3307-4CB8-A244-7A7056FC2E34}" presName="root" presStyleCnt="0">
        <dgm:presLayoutVars>
          <dgm:dir/>
          <dgm:resizeHandles val="exact"/>
        </dgm:presLayoutVars>
      </dgm:prSet>
      <dgm:spPr/>
    </dgm:pt>
    <dgm:pt modelId="{56F709A8-CC1A-4239-AB36-FB0B8B8B173E}" type="pres">
      <dgm:prSet presAssocID="{B6064056-3307-4CB8-A244-7A7056FC2E34}" presName="container" presStyleCnt="0">
        <dgm:presLayoutVars>
          <dgm:dir/>
          <dgm:resizeHandles val="exact"/>
        </dgm:presLayoutVars>
      </dgm:prSet>
      <dgm:spPr/>
    </dgm:pt>
    <dgm:pt modelId="{ABF9614A-7074-4ABF-9EF5-AB409A431867}" type="pres">
      <dgm:prSet presAssocID="{CD3F73F6-B60A-433E-BD49-2F9A882C5576}" presName="compNode" presStyleCnt="0"/>
      <dgm:spPr/>
    </dgm:pt>
    <dgm:pt modelId="{E67D8360-93EF-49D6-848B-11AF83F80972}" type="pres">
      <dgm:prSet presAssocID="{CD3F73F6-B60A-433E-BD49-2F9A882C5576}" presName="iconBgRect" presStyleLbl="bgShp" presStyleIdx="0" presStyleCnt="6"/>
      <dgm:spPr/>
    </dgm:pt>
    <dgm:pt modelId="{FD978D48-ED6A-4781-846C-75C54B5FB9DA}" type="pres">
      <dgm:prSet presAssocID="{CD3F73F6-B60A-433E-BD49-2F9A882C557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1FD732D0-E362-4803-86A2-4B83F42AC16F}" type="pres">
      <dgm:prSet presAssocID="{CD3F73F6-B60A-433E-BD49-2F9A882C5576}" presName="spaceRect" presStyleCnt="0"/>
      <dgm:spPr/>
    </dgm:pt>
    <dgm:pt modelId="{33E6932F-9251-46C7-87D7-78AD8E38EC0F}" type="pres">
      <dgm:prSet presAssocID="{CD3F73F6-B60A-433E-BD49-2F9A882C5576}" presName="textRect" presStyleLbl="revTx" presStyleIdx="0" presStyleCnt="6">
        <dgm:presLayoutVars>
          <dgm:chMax val="1"/>
          <dgm:chPref val="1"/>
        </dgm:presLayoutVars>
      </dgm:prSet>
      <dgm:spPr/>
    </dgm:pt>
    <dgm:pt modelId="{E7F52127-EA6B-4DFB-8F79-6C9D063FF48F}" type="pres">
      <dgm:prSet presAssocID="{8147C3E5-311B-44EB-A2CA-476EC4B250EB}" presName="sibTrans" presStyleLbl="sibTrans2D1" presStyleIdx="0" presStyleCnt="0"/>
      <dgm:spPr/>
    </dgm:pt>
    <dgm:pt modelId="{FFFAC11A-96FE-4778-B4A8-352881FCE61D}" type="pres">
      <dgm:prSet presAssocID="{C3F37E1A-830F-41F8-B1DE-1FA48827F363}" presName="compNode" presStyleCnt="0"/>
      <dgm:spPr/>
    </dgm:pt>
    <dgm:pt modelId="{2EF0D0D8-693E-4E4C-8BE2-7466650B9969}" type="pres">
      <dgm:prSet presAssocID="{C3F37E1A-830F-41F8-B1DE-1FA48827F363}" presName="iconBgRect" presStyleLbl="bgShp" presStyleIdx="1" presStyleCnt="6"/>
      <dgm:spPr/>
    </dgm:pt>
    <dgm:pt modelId="{F7AA6853-C182-44D5-839C-3B373B6994D6}" type="pres">
      <dgm:prSet presAssocID="{C3F37E1A-830F-41F8-B1DE-1FA48827F3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334E07CA-7F4C-4ADE-A9BA-B0D6A378F622}" type="pres">
      <dgm:prSet presAssocID="{C3F37E1A-830F-41F8-B1DE-1FA48827F363}" presName="spaceRect" presStyleCnt="0"/>
      <dgm:spPr/>
    </dgm:pt>
    <dgm:pt modelId="{9C937E54-3C3B-43BA-9E43-87F1EB9DA93C}" type="pres">
      <dgm:prSet presAssocID="{C3F37E1A-830F-41F8-B1DE-1FA48827F363}" presName="textRect" presStyleLbl="revTx" presStyleIdx="1" presStyleCnt="6">
        <dgm:presLayoutVars>
          <dgm:chMax val="1"/>
          <dgm:chPref val="1"/>
        </dgm:presLayoutVars>
      </dgm:prSet>
      <dgm:spPr/>
    </dgm:pt>
    <dgm:pt modelId="{1C5E9C3C-4263-4F14-B662-027B4FA5B0EF}" type="pres">
      <dgm:prSet presAssocID="{56DB64DE-F5A0-4F12-AF44-27614CE13BDF}" presName="sibTrans" presStyleLbl="sibTrans2D1" presStyleIdx="0" presStyleCnt="0"/>
      <dgm:spPr/>
    </dgm:pt>
    <dgm:pt modelId="{9DE77A5B-AC98-4E4F-9853-CEA34C3B7F87}" type="pres">
      <dgm:prSet presAssocID="{81314C9A-E11D-455B-8ABC-865E00612440}" presName="compNode" presStyleCnt="0"/>
      <dgm:spPr/>
    </dgm:pt>
    <dgm:pt modelId="{CC80A957-24B1-48D6-8470-17D622217996}" type="pres">
      <dgm:prSet presAssocID="{81314C9A-E11D-455B-8ABC-865E00612440}" presName="iconBgRect" presStyleLbl="bgShp" presStyleIdx="2" presStyleCnt="6"/>
      <dgm:spPr/>
    </dgm:pt>
    <dgm:pt modelId="{7864F9D4-84C0-44E7-8107-14A68F71CB7A}" type="pres">
      <dgm:prSet presAssocID="{81314C9A-E11D-455B-8ABC-865E0061244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2914CE2C-9055-4DF6-878A-F6250D023D82}" type="pres">
      <dgm:prSet presAssocID="{81314C9A-E11D-455B-8ABC-865E00612440}" presName="spaceRect" presStyleCnt="0"/>
      <dgm:spPr/>
    </dgm:pt>
    <dgm:pt modelId="{55BBBE4D-83CE-4907-B538-5C5E0189A173}" type="pres">
      <dgm:prSet presAssocID="{81314C9A-E11D-455B-8ABC-865E00612440}" presName="textRect" presStyleLbl="revTx" presStyleIdx="2" presStyleCnt="6">
        <dgm:presLayoutVars>
          <dgm:chMax val="1"/>
          <dgm:chPref val="1"/>
        </dgm:presLayoutVars>
      </dgm:prSet>
      <dgm:spPr/>
    </dgm:pt>
    <dgm:pt modelId="{26F43E18-0DF0-46C2-934E-B003865D3F43}" type="pres">
      <dgm:prSet presAssocID="{CA2834BA-493D-475F-BB2E-5F669BF2AEAF}" presName="sibTrans" presStyleLbl="sibTrans2D1" presStyleIdx="0" presStyleCnt="0"/>
      <dgm:spPr/>
    </dgm:pt>
    <dgm:pt modelId="{1B93A255-4C2E-4F6D-8375-45DB583FD1F7}" type="pres">
      <dgm:prSet presAssocID="{D46F4DF8-8CF7-4ED1-8819-E6CEB6DAF809}" presName="compNode" presStyleCnt="0"/>
      <dgm:spPr/>
    </dgm:pt>
    <dgm:pt modelId="{2A1D4439-968A-47C0-A814-31DA425C1716}" type="pres">
      <dgm:prSet presAssocID="{D46F4DF8-8CF7-4ED1-8819-E6CEB6DAF809}" presName="iconBgRect" presStyleLbl="bgShp" presStyleIdx="3" presStyleCnt="6"/>
      <dgm:spPr/>
    </dgm:pt>
    <dgm:pt modelId="{550E737E-5390-4F6E-8D67-176471E37850}" type="pres">
      <dgm:prSet presAssocID="{D46F4DF8-8CF7-4ED1-8819-E6CEB6DAF80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List"/>
        </a:ext>
      </dgm:extLst>
    </dgm:pt>
    <dgm:pt modelId="{0A36F312-C92F-49A5-BDC9-F34D76612880}" type="pres">
      <dgm:prSet presAssocID="{D46F4DF8-8CF7-4ED1-8819-E6CEB6DAF809}" presName="spaceRect" presStyleCnt="0"/>
      <dgm:spPr/>
    </dgm:pt>
    <dgm:pt modelId="{671836CC-85D5-4248-BFC0-7214CB549D0B}" type="pres">
      <dgm:prSet presAssocID="{D46F4DF8-8CF7-4ED1-8819-E6CEB6DAF809}" presName="textRect" presStyleLbl="revTx" presStyleIdx="3" presStyleCnt="6">
        <dgm:presLayoutVars>
          <dgm:chMax val="1"/>
          <dgm:chPref val="1"/>
        </dgm:presLayoutVars>
      </dgm:prSet>
      <dgm:spPr/>
    </dgm:pt>
    <dgm:pt modelId="{EE4C2618-C564-439D-B22C-345AAE27EC7B}" type="pres">
      <dgm:prSet presAssocID="{DC1D938F-20E7-434C-9FBD-47F38AE7F8B5}" presName="sibTrans" presStyleLbl="sibTrans2D1" presStyleIdx="0" presStyleCnt="0"/>
      <dgm:spPr/>
    </dgm:pt>
    <dgm:pt modelId="{606B2677-ED23-476B-AF36-B403B80AD6FD}" type="pres">
      <dgm:prSet presAssocID="{8D6CC305-146A-4707-8133-80C2D1CB70CD}" presName="compNode" presStyleCnt="0"/>
      <dgm:spPr/>
    </dgm:pt>
    <dgm:pt modelId="{CD5C9095-C222-4A4D-9493-6D78E9D146CC}" type="pres">
      <dgm:prSet presAssocID="{8D6CC305-146A-4707-8133-80C2D1CB70CD}" presName="iconBgRect" presStyleLbl="bgShp" presStyleIdx="4" presStyleCnt="6"/>
      <dgm:spPr/>
    </dgm:pt>
    <dgm:pt modelId="{AA7C1F62-5EA9-411E-B377-802E37E7E482}" type="pres">
      <dgm:prSet presAssocID="{8D6CC305-146A-4707-8133-80C2D1CB70C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s"/>
        </a:ext>
      </dgm:extLst>
    </dgm:pt>
    <dgm:pt modelId="{7D99FDB3-23D2-4AD9-8D68-56E68DDF7A74}" type="pres">
      <dgm:prSet presAssocID="{8D6CC305-146A-4707-8133-80C2D1CB70CD}" presName="spaceRect" presStyleCnt="0"/>
      <dgm:spPr/>
    </dgm:pt>
    <dgm:pt modelId="{12B86BA7-BD53-48D8-B862-0010303EC307}" type="pres">
      <dgm:prSet presAssocID="{8D6CC305-146A-4707-8133-80C2D1CB70CD}" presName="textRect" presStyleLbl="revTx" presStyleIdx="4" presStyleCnt="6">
        <dgm:presLayoutVars>
          <dgm:chMax val="1"/>
          <dgm:chPref val="1"/>
        </dgm:presLayoutVars>
      </dgm:prSet>
      <dgm:spPr/>
    </dgm:pt>
    <dgm:pt modelId="{B81A8BC9-A2F8-44AE-8474-E86B9D0EBBE4}" type="pres">
      <dgm:prSet presAssocID="{F3D6AC24-68A1-4695-AFC5-80298FCF07BD}" presName="sibTrans" presStyleLbl="sibTrans2D1" presStyleIdx="0" presStyleCnt="0"/>
      <dgm:spPr/>
    </dgm:pt>
    <dgm:pt modelId="{92E7FEA7-7654-442A-B435-E1D537E80EB4}" type="pres">
      <dgm:prSet presAssocID="{D4F2FF09-14A1-4310-BEB7-B470B0DED707}" presName="compNode" presStyleCnt="0"/>
      <dgm:spPr/>
    </dgm:pt>
    <dgm:pt modelId="{72656C31-0F5A-4C46-A302-FA1B5E053906}" type="pres">
      <dgm:prSet presAssocID="{D4F2FF09-14A1-4310-BEB7-B470B0DED707}" presName="iconBgRect" presStyleLbl="bgShp" presStyleIdx="5" presStyleCnt="6"/>
      <dgm:spPr/>
    </dgm:pt>
    <dgm:pt modelId="{C855A58B-8F8B-43C6-B106-9FC01138759C}" type="pres">
      <dgm:prSet presAssocID="{D4F2FF09-14A1-4310-BEB7-B470B0DED70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ntract"/>
        </a:ext>
      </dgm:extLst>
    </dgm:pt>
    <dgm:pt modelId="{3EDACDC5-60BB-4251-B67C-E61DC65DAA10}" type="pres">
      <dgm:prSet presAssocID="{D4F2FF09-14A1-4310-BEB7-B470B0DED707}" presName="spaceRect" presStyleCnt="0"/>
      <dgm:spPr/>
    </dgm:pt>
    <dgm:pt modelId="{51D210A1-6233-4DB0-9E70-CE07332B9E1D}" type="pres">
      <dgm:prSet presAssocID="{D4F2FF09-14A1-4310-BEB7-B470B0DED707}" presName="textRect" presStyleLbl="revTx" presStyleIdx="5" presStyleCnt="6">
        <dgm:presLayoutVars>
          <dgm:chMax val="1"/>
          <dgm:chPref val="1"/>
        </dgm:presLayoutVars>
      </dgm:prSet>
      <dgm:spPr/>
    </dgm:pt>
  </dgm:ptLst>
  <dgm:cxnLst>
    <dgm:cxn modelId="{9BBABF02-EB19-44FC-B208-2BF804B5EB10}" type="presOf" srcId="{B6064056-3307-4CB8-A244-7A7056FC2E34}" destId="{29C8A0ED-BEA2-4765-A84A-3BA739E552A5}" srcOrd="0" destOrd="0" presId="urn:microsoft.com/office/officeart/2018/2/layout/IconCircleList"/>
    <dgm:cxn modelId="{8FFE8D0D-FD7B-443A-8836-022992245C44}" srcId="{B6064056-3307-4CB8-A244-7A7056FC2E34}" destId="{81314C9A-E11D-455B-8ABC-865E00612440}" srcOrd="2" destOrd="0" parTransId="{AD277DA6-952D-4333-AB70-EED503A809FC}" sibTransId="{CA2834BA-493D-475F-BB2E-5F669BF2AEAF}"/>
    <dgm:cxn modelId="{BC683C10-8E9E-4952-B593-F38BF5ADD416}" srcId="{B6064056-3307-4CB8-A244-7A7056FC2E34}" destId="{D46F4DF8-8CF7-4ED1-8819-E6CEB6DAF809}" srcOrd="3" destOrd="0" parTransId="{81C976F9-AE6F-4D96-9678-E28F7E7B6BD6}" sibTransId="{DC1D938F-20E7-434C-9FBD-47F38AE7F8B5}"/>
    <dgm:cxn modelId="{FBC5BC1B-569F-4972-BEF0-31A67D2DF71E}" srcId="{B6064056-3307-4CB8-A244-7A7056FC2E34}" destId="{8D6CC305-146A-4707-8133-80C2D1CB70CD}" srcOrd="4" destOrd="0" parTransId="{B5A549FD-5DFE-4C2B-A32F-26E5165525E6}" sibTransId="{F3D6AC24-68A1-4695-AFC5-80298FCF07BD}"/>
    <dgm:cxn modelId="{3095C328-9CA1-40C3-A67C-FF5B9272358F}" type="presOf" srcId="{F3D6AC24-68A1-4695-AFC5-80298FCF07BD}" destId="{B81A8BC9-A2F8-44AE-8474-E86B9D0EBBE4}" srcOrd="0" destOrd="0" presId="urn:microsoft.com/office/officeart/2018/2/layout/IconCircleList"/>
    <dgm:cxn modelId="{66D40C2A-0F3D-4444-9D20-3B274E4BA563}" srcId="{B6064056-3307-4CB8-A244-7A7056FC2E34}" destId="{D4F2FF09-14A1-4310-BEB7-B470B0DED707}" srcOrd="5" destOrd="0" parTransId="{AF85F899-5615-4478-ABD7-31EA8F416CA4}" sibTransId="{45390D6F-F1FB-4E06-B182-A14646F3BDA1}"/>
    <dgm:cxn modelId="{55FF4152-CB3B-4008-8328-1061F6C91E89}" type="presOf" srcId="{D4F2FF09-14A1-4310-BEB7-B470B0DED707}" destId="{51D210A1-6233-4DB0-9E70-CE07332B9E1D}" srcOrd="0" destOrd="0" presId="urn:microsoft.com/office/officeart/2018/2/layout/IconCircleList"/>
    <dgm:cxn modelId="{38CF215B-89C3-457D-9359-03FDCC643F74}" srcId="{B6064056-3307-4CB8-A244-7A7056FC2E34}" destId="{C3F37E1A-830F-41F8-B1DE-1FA48827F363}" srcOrd="1" destOrd="0" parTransId="{E32C9019-5058-4291-8EEE-27BA79F80578}" sibTransId="{56DB64DE-F5A0-4F12-AF44-27614CE13BDF}"/>
    <dgm:cxn modelId="{C3F80060-C5C4-4C98-B5DB-DEA9F7464977}" type="presOf" srcId="{CD3F73F6-B60A-433E-BD49-2F9A882C5576}" destId="{33E6932F-9251-46C7-87D7-78AD8E38EC0F}" srcOrd="0" destOrd="0" presId="urn:microsoft.com/office/officeart/2018/2/layout/IconCircleList"/>
    <dgm:cxn modelId="{D43E9471-C44B-4416-8FD5-67FB04710BC3}" type="presOf" srcId="{DC1D938F-20E7-434C-9FBD-47F38AE7F8B5}" destId="{EE4C2618-C564-439D-B22C-345AAE27EC7B}" srcOrd="0" destOrd="0" presId="urn:microsoft.com/office/officeart/2018/2/layout/IconCircleList"/>
    <dgm:cxn modelId="{0DE13276-F7C9-4A7E-BB41-EBF987F659F8}" type="presOf" srcId="{C3F37E1A-830F-41F8-B1DE-1FA48827F363}" destId="{9C937E54-3C3B-43BA-9E43-87F1EB9DA93C}" srcOrd="0" destOrd="0" presId="urn:microsoft.com/office/officeart/2018/2/layout/IconCircleList"/>
    <dgm:cxn modelId="{63336985-E77E-4AF1-B77B-75A8470D35C5}" type="presOf" srcId="{56DB64DE-F5A0-4F12-AF44-27614CE13BDF}" destId="{1C5E9C3C-4263-4F14-B662-027B4FA5B0EF}" srcOrd="0" destOrd="0" presId="urn:microsoft.com/office/officeart/2018/2/layout/IconCircleList"/>
    <dgm:cxn modelId="{44DD0588-606D-46C8-97E5-CC83576EEB43}" type="presOf" srcId="{8D6CC305-146A-4707-8133-80C2D1CB70CD}" destId="{12B86BA7-BD53-48D8-B862-0010303EC307}" srcOrd="0" destOrd="0" presId="urn:microsoft.com/office/officeart/2018/2/layout/IconCircleList"/>
    <dgm:cxn modelId="{E1D7AC99-0F29-45B9-8AC8-3FCAF725C55C}" type="presOf" srcId="{D46F4DF8-8CF7-4ED1-8819-E6CEB6DAF809}" destId="{671836CC-85D5-4248-BFC0-7214CB549D0B}" srcOrd="0" destOrd="0" presId="urn:microsoft.com/office/officeart/2018/2/layout/IconCircleList"/>
    <dgm:cxn modelId="{1B71DAA2-881C-4FF0-89E8-D01EDC947FEB}" type="presOf" srcId="{8147C3E5-311B-44EB-A2CA-476EC4B250EB}" destId="{E7F52127-EA6B-4DFB-8F79-6C9D063FF48F}" srcOrd="0" destOrd="0" presId="urn:microsoft.com/office/officeart/2018/2/layout/IconCircleList"/>
    <dgm:cxn modelId="{580D70AA-CA1C-4AFF-BF7E-DBB3DF7938B2}" type="presOf" srcId="{CA2834BA-493D-475F-BB2E-5F669BF2AEAF}" destId="{26F43E18-0DF0-46C2-934E-B003865D3F43}" srcOrd="0" destOrd="0" presId="urn:microsoft.com/office/officeart/2018/2/layout/IconCircleList"/>
    <dgm:cxn modelId="{3F9098C5-33C6-40DE-8E0F-0F4B65DCDE4E}" srcId="{B6064056-3307-4CB8-A244-7A7056FC2E34}" destId="{CD3F73F6-B60A-433E-BD49-2F9A882C5576}" srcOrd="0" destOrd="0" parTransId="{BC7EE409-DEB6-4727-A88A-32E16DF5CE41}" sibTransId="{8147C3E5-311B-44EB-A2CA-476EC4B250EB}"/>
    <dgm:cxn modelId="{05568BD5-EAC2-4634-A7FB-EEF57DCFEA2C}" type="presOf" srcId="{81314C9A-E11D-455B-8ABC-865E00612440}" destId="{55BBBE4D-83CE-4907-B538-5C5E0189A173}" srcOrd="0" destOrd="0" presId="urn:microsoft.com/office/officeart/2018/2/layout/IconCircleList"/>
    <dgm:cxn modelId="{1E67C155-3003-4E16-B8F1-6ECF0EB9C1C5}" type="presParOf" srcId="{29C8A0ED-BEA2-4765-A84A-3BA739E552A5}" destId="{56F709A8-CC1A-4239-AB36-FB0B8B8B173E}" srcOrd="0" destOrd="0" presId="urn:microsoft.com/office/officeart/2018/2/layout/IconCircleList"/>
    <dgm:cxn modelId="{C814271E-1D26-495D-A367-D155A6568D36}" type="presParOf" srcId="{56F709A8-CC1A-4239-AB36-FB0B8B8B173E}" destId="{ABF9614A-7074-4ABF-9EF5-AB409A431867}" srcOrd="0" destOrd="0" presId="urn:microsoft.com/office/officeart/2018/2/layout/IconCircleList"/>
    <dgm:cxn modelId="{D67C2108-EE3E-4576-A99D-88E3CEDF8534}" type="presParOf" srcId="{ABF9614A-7074-4ABF-9EF5-AB409A431867}" destId="{E67D8360-93EF-49D6-848B-11AF83F80972}" srcOrd="0" destOrd="0" presId="urn:microsoft.com/office/officeart/2018/2/layout/IconCircleList"/>
    <dgm:cxn modelId="{E022AC22-CF80-408C-832C-78C0763B609C}" type="presParOf" srcId="{ABF9614A-7074-4ABF-9EF5-AB409A431867}" destId="{FD978D48-ED6A-4781-846C-75C54B5FB9DA}" srcOrd="1" destOrd="0" presId="urn:microsoft.com/office/officeart/2018/2/layout/IconCircleList"/>
    <dgm:cxn modelId="{90DDBCC9-614F-4E72-AE7D-86A2E7142C2F}" type="presParOf" srcId="{ABF9614A-7074-4ABF-9EF5-AB409A431867}" destId="{1FD732D0-E362-4803-86A2-4B83F42AC16F}" srcOrd="2" destOrd="0" presId="urn:microsoft.com/office/officeart/2018/2/layout/IconCircleList"/>
    <dgm:cxn modelId="{9556C03E-CCE8-4526-9928-B895DC307A19}" type="presParOf" srcId="{ABF9614A-7074-4ABF-9EF5-AB409A431867}" destId="{33E6932F-9251-46C7-87D7-78AD8E38EC0F}" srcOrd="3" destOrd="0" presId="urn:microsoft.com/office/officeart/2018/2/layout/IconCircleList"/>
    <dgm:cxn modelId="{8075BC79-8B38-4951-9A65-9D2ACA133777}" type="presParOf" srcId="{56F709A8-CC1A-4239-AB36-FB0B8B8B173E}" destId="{E7F52127-EA6B-4DFB-8F79-6C9D063FF48F}" srcOrd="1" destOrd="0" presId="urn:microsoft.com/office/officeart/2018/2/layout/IconCircleList"/>
    <dgm:cxn modelId="{F8CD64D8-EF56-47AF-B60A-AEC5C724DBA8}" type="presParOf" srcId="{56F709A8-CC1A-4239-AB36-FB0B8B8B173E}" destId="{FFFAC11A-96FE-4778-B4A8-352881FCE61D}" srcOrd="2" destOrd="0" presId="urn:microsoft.com/office/officeart/2018/2/layout/IconCircleList"/>
    <dgm:cxn modelId="{4A8CF893-8DA7-452E-B259-52E90599ACCC}" type="presParOf" srcId="{FFFAC11A-96FE-4778-B4A8-352881FCE61D}" destId="{2EF0D0D8-693E-4E4C-8BE2-7466650B9969}" srcOrd="0" destOrd="0" presId="urn:microsoft.com/office/officeart/2018/2/layout/IconCircleList"/>
    <dgm:cxn modelId="{22A6D648-9F3C-4B25-8628-BACBD21BF9D9}" type="presParOf" srcId="{FFFAC11A-96FE-4778-B4A8-352881FCE61D}" destId="{F7AA6853-C182-44D5-839C-3B373B6994D6}" srcOrd="1" destOrd="0" presId="urn:microsoft.com/office/officeart/2018/2/layout/IconCircleList"/>
    <dgm:cxn modelId="{A409FA10-EDD1-41B4-986C-8879CB34BEEF}" type="presParOf" srcId="{FFFAC11A-96FE-4778-B4A8-352881FCE61D}" destId="{334E07CA-7F4C-4ADE-A9BA-B0D6A378F622}" srcOrd="2" destOrd="0" presId="urn:microsoft.com/office/officeart/2018/2/layout/IconCircleList"/>
    <dgm:cxn modelId="{76F23C6C-6799-431A-94C4-0DD10DCD7DB2}" type="presParOf" srcId="{FFFAC11A-96FE-4778-B4A8-352881FCE61D}" destId="{9C937E54-3C3B-43BA-9E43-87F1EB9DA93C}" srcOrd="3" destOrd="0" presId="urn:microsoft.com/office/officeart/2018/2/layout/IconCircleList"/>
    <dgm:cxn modelId="{CC5BCC7F-952D-44D0-8492-4A5890F76DF0}" type="presParOf" srcId="{56F709A8-CC1A-4239-AB36-FB0B8B8B173E}" destId="{1C5E9C3C-4263-4F14-B662-027B4FA5B0EF}" srcOrd="3" destOrd="0" presId="urn:microsoft.com/office/officeart/2018/2/layout/IconCircleList"/>
    <dgm:cxn modelId="{96199789-949D-46D0-959A-FC92ACB371CA}" type="presParOf" srcId="{56F709A8-CC1A-4239-AB36-FB0B8B8B173E}" destId="{9DE77A5B-AC98-4E4F-9853-CEA34C3B7F87}" srcOrd="4" destOrd="0" presId="urn:microsoft.com/office/officeart/2018/2/layout/IconCircleList"/>
    <dgm:cxn modelId="{C3207D72-4DF3-44D6-9349-76001C94DA5F}" type="presParOf" srcId="{9DE77A5B-AC98-4E4F-9853-CEA34C3B7F87}" destId="{CC80A957-24B1-48D6-8470-17D622217996}" srcOrd="0" destOrd="0" presId="urn:microsoft.com/office/officeart/2018/2/layout/IconCircleList"/>
    <dgm:cxn modelId="{B5AFB5F7-7C06-43D7-B790-723EE30733BF}" type="presParOf" srcId="{9DE77A5B-AC98-4E4F-9853-CEA34C3B7F87}" destId="{7864F9D4-84C0-44E7-8107-14A68F71CB7A}" srcOrd="1" destOrd="0" presId="urn:microsoft.com/office/officeart/2018/2/layout/IconCircleList"/>
    <dgm:cxn modelId="{98747AED-36A0-4D98-B620-28748BA9FF8C}" type="presParOf" srcId="{9DE77A5B-AC98-4E4F-9853-CEA34C3B7F87}" destId="{2914CE2C-9055-4DF6-878A-F6250D023D82}" srcOrd="2" destOrd="0" presId="urn:microsoft.com/office/officeart/2018/2/layout/IconCircleList"/>
    <dgm:cxn modelId="{86DB0FE4-E154-45D6-B6E8-96254B3D222F}" type="presParOf" srcId="{9DE77A5B-AC98-4E4F-9853-CEA34C3B7F87}" destId="{55BBBE4D-83CE-4907-B538-5C5E0189A173}" srcOrd="3" destOrd="0" presId="urn:microsoft.com/office/officeart/2018/2/layout/IconCircleList"/>
    <dgm:cxn modelId="{1DB17AE3-2344-4946-914B-AE88F9244223}" type="presParOf" srcId="{56F709A8-CC1A-4239-AB36-FB0B8B8B173E}" destId="{26F43E18-0DF0-46C2-934E-B003865D3F43}" srcOrd="5" destOrd="0" presId="urn:microsoft.com/office/officeart/2018/2/layout/IconCircleList"/>
    <dgm:cxn modelId="{D279AF3E-03E1-441E-BFAB-9BCB159962B8}" type="presParOf" srcId="{56F709A8-CC1A-4239-AB36-FB0B8B8B173E}" destId="{1B93A255-4C2E-4F6D-8375-45DB583FD1F7}" srcOrd="6" destOrd="0" presId="urn:microsoft.com/office/officeart/2018/2/layout/IconCircleList"/>
    <dgm:cxn modelId="{6954D97A-0C46-4CF3-A7DB-F4F3256C8F39}" type="presParOf" srcId="{1B93A255-4C2E-4F6D-8375-45DB583FD1F7}" destId="{2A1D4439-968A-47C0-A814-31DA425C1716}" srcOrd="0" destOrd="0" presId="urn:microsoft.com/office/officeart/2018/2/layout/IconCircleList"/>
    <dgm:cxn modelId="{1009441E-0EE4-4014-B74A-7CE5C1EFBEDA}" type="presParOf" srcId="{1B93A255-4C2E-4F6D-8375-45DB583FD1F7}" destId="{550E737E-5390-4F6E-8D67-176471E37850}" srcOrd="1" destOrd="0" presId="urn:microsoft.com/office/officeart/2018/2/layout/IconCircleList"/>
    <dgm:cxn modelId="{CFA3D15A-3EB1-4918-BD58-19106B415914}" type="presParOf" srcId="{1B93A255-4C2E-4F6D-8375-45DB583FD1F7}" destId="{0A36F312-C92F-49A5-BDC9-F34D76612880}" srcOrd="2" destOrd="0" presId="urn:microsoft.com/office/officeart/2018/2/layout/IconCircleList"/>
    <dgm:cxn modelId="{DEC81204-8687-4EB8-8158-0FA16EFAE43B}" type="presParOf" srcId="{1B93A255-4C2E-4F6D-8375-45DB583FD1F7}" destId="{671836CC-85D5-4248-BFC0-7214CB549D0B}" srcOrd="3" destOrd="0" presId="urn:microsoft.com/office/officeart/2018/2/layout/IconCircleList"/>
    <dgm:cxn modelId="{80F616A8-8546-4FCB-9A51-6A208623768B}" type="presParOf" srcId="{56F709A8-CC1A-4239-AB36-FB0B8B8B173E}" destId="{EE4C2618-C564-439D-B22C-345AAE27EC7B}" srcOrd="7" destOrd="0" presId="urn:microsoft.com/office/officeart/2018/2/layout/IconCircleList"/>
    <dgm:cxn modelId="{45495CA8-0AE2-492D-8F60-DF277B71773E}" type="presParOf" srcId="{56F709A8-CC1A-4239-AB36-FB0B8B8B173E}" destId="{606B2677-ED23-476B-AF36-B403B80AD6FD}" srcOrd="8" destOrd="0" presId="urn:microsoft.com/office/officeart/2018/2/layout/IconCircleList"/>
    <dgm:cxn modelId="{756096F6-8104-46E8-9C9D-BC4D8D2FA5C6}" type="presParOf" srcId="{606B2677-ED23-476B-AF36-B403B80AD6FD}" destId="{CD5C9095-C222-4A4D-9493-6D78E9D146CC}" srcOrd="0" destOrd="0" presId="urn:microsoft.com/office/officeart/2018/2/layout/IconCircleList"/>
    <dgm:cxn modelId="{AA692AA1-3FF2-4AAA-8414-E3D375DC4E82}" type="presParOf" srcId="{606B2677-ED23-476B-AF36-B403B80AD6FD}" destId="{AA7C1F62-5EA9-411E-B377-802E37E7E482}" srcOrd="1" destOrd="0" presId="urn:microsoft.com/office/officeart/2018/2/layout/IconCircleList"/>
    <dgm:cxn modelId="{506BD073-1D65-4FE4-BED1-C18A5763C9A6}" type="presParOf" srcId="{606B2677-ED23-476B-AF36-B403B80AD6FD}" destId="{7D99FDB3-23D2-4AD9-8D68-56E68DDF7A74}" srcOrd="2" destOrd="0" presId="urn:microsoft.com/office/officeart/2018/2/layout/IconCircleList"/>
    <dgm:cxn modelId="{7794579A-6CAD-4110-AD0A-EDCD605C5549}" type="presParOf" srcId="{606B2677-ED23-476B-AF36-B403B80AD6FD}" destId="{12B86BA7-BD53-48D8-B862-0010303EC307}" srcOrd="3" destOrd="0" presId="urn:microsoft.com/office/officeart/2018/2/layout/IconCircleList"/>
    <dgm:cxn modelId="{A5655727-B303-475E-B59A-64ADC9CB32F5}" type="presParOf" srcId="{56F709A8-CC1A-4239-AB36-FB0B8B8B173E}" destId="{B81A8BC9-A2F8-44AE-8474-E86B9D0EBBE4}" srcOrd="9" destOrd="0" presId="urn:microsoft.com/office/officeart/2018/2/layout/IconCircleList"/>
    <dgm:cxn modelId="{68DEA39E-3470-443C-A8D0-6A92B6D761F0}" type="presParOf" srcId="{56F709A8-CC1A-4239-AB36-FB0B8B8B173E}" destId="{92E7FEA7-7654-442A-B435-E1D537E80EB4}" srcOrd="10" destOrd="0" presId="urn:microsoft.com/office/officeart/2018/2/layout/IconCircleList"/>
    <dgm:cxn modelId="{E4AED5B9-30FE-414F-B193-8B132A86187D}" type="presParOf" srcId="{92E7FEA7-7654-442A-B435-E1D537E80EB4}" destId="{72656C31-0F5A-4C46-A302-FA1B5E053906}" srcOrd="0" destOrd="0" presId="urn:microsoft.com/office/officeart/2018/2/layout/IconCircleList"/>
    <dgm:cxn modelId="{12FDC61B-CC5C-4B61-8EB8-2F9C0F35B6B5}" type="presParOf" srcId="{92E7FEA7-7654-442A-B435-E1D537E80EB4}" destId="{C855A58B-8F8B-43C6-B106-9FC01138759C}" srcOrd="1" destOrd="0" presId="urn:microsoft.com/office/officeart/2018/2/layout/IconCircleList"/>
    <dgm:cxn modelId="{3721721C-E373-46E1-AD3B-C8EC1702C22F}" type="presParOf" srcId="{92E7FEA7-7654-442A-B435-E1D537E80EB4}" destId="{3EDACDC5-60BB-4251-B67C-E61DC65DAA10}" srcOrd="2" destOrd="0" presId="urn:microsoft.com/office/officeart/2018/2/layout/IconCircleList"/>
    <dgm:cxn modelId="{ED2BC24E-C74C-4D63-8008-3976CAF1876F}" type="presParOf" srcId="{92E7FEA7-7654-442A-B435-E1D537E80EB4}" destId="{51D210A1-6233-4DB0-9E70-CE07332B9E1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D87D7D-7148-4749-83E7-B0BB7398C896}"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607144BB-4E31-42F0-8BE2-6105A0208575}">
      <dgm:prSet/>
      <dgm:spPr/>
      <dgm:t>
        <a:bodyPr/>
        <a:lstStyle/>
        <a:p>
          <a:r>
            <a:rPr lang="en-US" b="1"/>
            <a:t>ContestRunner</a:t>
          </a:r>
          <a:r>
            <a:rPr lang="en-GB"/>
            <a:t> – </a:t>
          </a:r>
          <a:r>
            <a:rPr lang="en-GB" i="1"/>
            <a:t>does</a:t>
          </a:r>
          <a:r>
            <a:rPr lang="en-GB"/>
            <a:t> the job of facilitating the contest</a:t>
          </a:r>
          <a:endParaRPr lang="en-US"/>
        </a:p>
      </dgm:t>
    </dgm:pt>
    <dgm:pt modelId="{75ED830F-0F41-4363-9C5F-BB710A1DF2D9}" type="parTrans" cxnId="{EE1E1CDC-FE92-49C2-AF7D-244697FD71AD}">
      <dgm:prSet/>
      <dgm:spPr/>
      <dgm:t>
        <a:bodyPr/>
        <a:lstStyle/>
        <a:p>
          <a:endParaRPr lang="en-US"/>
        </a:p>
      </dgm:t>
    </dgm:pt>
    <dgm:pt modelId="{7127ABF9-428A-4FAF-942A-1826E08CDFDC}" type="sibTrans" cxnId="{EE1E1CDC-FE92-49C2-AF7D-244697FD71AD}">
      <dgm:prSet/>
      <dgm:spPr/>
      <dgm:t>
        <a:bodyPr/>
        <a:lstStyle/>
        <a:p>
          <a:endParaRPr lang="en-US"/>
        </a:p>
      </dgm:t>
    </dgm:pt>
    <dgm:pt modelId="{0E1BA295-A592-4D65-95EE-B269C4E2C0B5}">
      <dgm:prSet/>
      <dgm:spPr/>
      <dgm:t>
        <a:bodyPr/>
        <a:lstStyle/>
        <a:p>
          <a:r>
            <a:rPr lang="en-GB" b="1"/>
            <a:t>ContestHistory </a:t>
          </a:r>
          <a:r>
            <a:rPr lang="en-GB"/>
            <a:t>– </a:t>
          </a:r>
          <a:r>
            <a:rPr lang="en-GB" i="1"/>
            <a:t>knows</a:t>
          </a:r>
          <a:r>
            <a:rPr lang="en-GB"/>
            <a:t> the history of previous contests</a:t>
          </a:r>
          <a:endParaRPr lang="en-US"/>
        </a:p>
      </dgm:t>
    </dgm:pt>
    <dgm:pt modelId="{F3281264-094F-4D30-9F22-B3BB15A5BD10}" type="parTrans" cxnId="{76946F8A-B990-4EFA-8761-B060A926C79B}">
      <dgm:prSet/>
      <dgm:spPr/>
      <dgm:t>
        <a:bodyPr/>
        <a:lstStyle/>
        <a:p>
          <a:endParaRPr lang="en-US"/>
        </a:p>
      </dgm:t>
    </dgm:pt>
    <dgm:pt modelId="{B63EAA46-EEC0-43DA-AC5C-CF25E6F7E14D}" type="sibTrans" cxnId="{76946F8A-B990-4EFA-8761-B060A926C79B}">
      <dgm:prSet/>
      <dgm:spPr/>
      <dgm:t>
        <a:bodyPr/>
        <a:lstStyle/>
        <a:p>
          <a:endParaRPr lang="en-US"/>
        </a:p>
      </dgm:t>
    </dgm:pt>
    <dgm:pt modelId="{95FC3B1D-F64B-463B-8D3A-7D4DA6CB4B40}">
      <dgm:prSet/>
      <dgm:spPr/>
      <dgm:t>
        <a:bodyPr/>
        <a:lstStyle/>
        <a:p>
          <a:r>
            <a:rPr lang="en-US" b="1"/>
            <a:t>DiceRoll</a:t>
          </a:r>
          <a:r>
            <a:rPr lang="en-US"/>
            <a:t> – </a:t>
          </a:r>
          <a:r>
            <a:rPr lang="en-US" i="1"/>
            <a:t>knows</a:t>
          </a:r>
          <a:r>
            <a:rPr lang="en-US"/>
            <a:t> the score of a dice roll</a:t>
          </a:r>
        </a:p>
      </dgm:t>
    </dgm:pt>
    <dgm:pt modelId="{6607757C-9236-4162-AE86-EC8DA58E71BF}" type="parTrans" cxnId="{8238F7EF-F8AD-4405-B829-2CEC79869290}">
      <dgm:prSet/>
      <dgm:spPr/>
      <dgm:t>
        <a:bodyPr/>
        <a:lstStyle/>
        <a:p>
          <a:endParaRPr lang="en-US"/>
        </a:p>
      </dgm:t>
    </dgm:pt>
    <dgm:pt modelId="{899988D7-1B2E-4EC5-9589-0653B75B45F2}" type="sibTrans" cxnId="{8238F7EF-F8AD-4405-B829-2CEC79869290}">
      <dgm:prSet/>
      <dgm:spPr/>
      <dgm:t>
        <a:bodyPr/>
        <a:lstStyle/>
        <a:p>
          <a:endParaRPr lang="en-US"/>
        </a:p>
      </dgm:t>
    </dgm:pt>
    <dgm:pt modelId="{18A99556-57B4-4420-A04C-7677EC53F97A}">
      <dgm:prSet/>
      <dgm:spPr/>
      <dgm:t>
        <a:bodyPr/>
        <a:lstStyle/>
        <a:p>
          <a:r>
            <a:rPr lang="en-GB" b="1"/>
            <a:t>DiceRoller</a:t>
          </a:r>
          <a:r>
            <a:rPr lang="en-GB"/>
            <a:t> – </a:t>
          </a:r>
          <a:r>
            <a:rPr lang="en-GB" i="1"/>
            <a:t>does</a:t>
          </a:r>
          <a:r>
            <a:rPr lang="en-GB"/>
            <a:t> the job of rolling a D20</a:t>
          </a:r>
          <a:endParaRPr lang="en-US"/>
        </a:p>
      </dgm:t>
    </dgm:pt>
    <dgm:pt modelId="{08AE9DF6-47B8-498B-A59E-84E180B6CF3F}" type="parTrans" cxnId="{072170AB-C624-41BE-8FA7-0BD228701339}">
      <dgm:prSet/>
      <dgm:spPr/>
      <dgm:t>
        <a:bodyPr/>
        <a:lstStyle/>
        <a:p>
          <a:endParaRPr lang="en-US"/>
        </a:p>
      </dgm:t>
    </dgm:pt>
    <dgm:pt modelId="{91152B58-2294-4FEF-8503-4556B0F858DC}" type="sibTrans" cxnId="{072170AB-C624-41BE-8FA7-0BD228701339}">
      <dgm:prSet/>
      <dgm:spPr/>
      <dgm:t>
        <a:bodyPr/>
        <a:lstStyle/>
        <a:p>
          <a:endParaRPr lang="en-US"/>
        </a:p>
      </dgm:t>
    </dgm:pt>
    <dgm:pt modelId="{1C85C7F2-9A4C-4068-A834-8019F6F94434}">
      <dgm:prSet/>
      <dgm:spPr/>
      <dgm:t>
        <a:bodyPr/>
        <a:lstStyle/>
        <a:p>
          <a:r>
            <a:rPr lang="en-GB" b="1"/>
            <a:t>Modifier</a:t>
          </a:r>
          <a:r>
            <a:rPr lang="en-GB"/>
            <a:t> – </a:t>
          </a:r>
          <a:r>
            <a:rPr lang="en-GB" i="1"/>
            <a:t>knows</a:t>
          </a:r>
          <a:r>
            <a:rPr lang="en-GB"/>
            <a:t> the adjustment to the PC’s target number</a:t>
          </a:r>
          <a:endParaRPr lang="en-US"/>
        </a:p>
      </dgm:t>
    </dgm:pt>
    <dgm:pt modelId="{B2901B16-163C-4E73-BC72-312263FF3991}" type="parTrans" cxnId="{4D5FB206-6244-4567-83E7-85B858732077}">
      <dgm:prSet/>
      <dgm:spPr/>
      <dgm:t>
        <a:bodyPr/>
        <a:lstStyle/>
        <a:p>
          <a:endParaRPr lang="en-US"/>
        </a:p>
      </dgm:t>
    </dgm:pt>
    <dgm:pt modelId="{35E04F5D-00D7-4AE5-B53D-28B75AF5503C}" type="sibTrans" cxnId="{4D5FB206-6244-4567-83E7-85B858732077}">
      <dgm:prSet/>
      <dgm:spPr/>
      <dgm:t>
        <a:bodyPr/>
        <a:lstStyle/>
        <a:p>
          <a:endParaRPr lang="en-US"/>
        </a:p>
      </dgm:t>
    </dgm:pt>
    <dgm:pt modelId="{1D68E176-EFCD-4754-83AE-B8FB946EFD9D}">
      <dgm:prSet/>
      <dgm:spPr/>
      <dgm:t>
        <a:bodyPr/>
        <a:lstStyle/>
        <a:p>
          <a:r>
            <a:rPr lang="en-GB" b="1"/>
            <a:t>Outcome</a:t>
          </a:r>
          <a:r>
            <a:rPr lang="en-GB"/>
            <a:t> – </a:t>
          </a:r>
          <a:r>
            <a:rPr lang="en-GB" i="1"/>
            <a:t>knows</a:t>
          </a:r>
          <a:r>
            <a:rPr lang="en-GB"/>
            <a:t> degrees of victory or defeat</a:t>
          </a:r>
          <a:endParaRPr lang="en-US"/>
        </a:p>
      </dgm:t>
    </dgm:pt>
    <dgm:pt modelId="{EDFF0DB3-3D99-4367-BCC1-365D5926EBE5}" type="parTrans" cxnId="{CD9989A8-1598-4CCE-B5EB-58EE373AFA24}">
      <dgm:prSet/>
      <dgm:spPr/>
      <dgm:t>
        <a:bodyPr/>
        <a:lstStyle/>
        <a:p>
          <a:endParaRPr lang="en-US"/>
        </a:p>
      </dgm:t>
    </dgm:pt>
    <dgm:pt modelId="{CF0EEAD3-2097-4499-9EC4-01276A0F9639}" type="sibTrans" cxnId="{CD9989A8-1598-4CCE-B5EB-58EE373AFA24}">
      <dgm:prSet/>
      <dgm:spPr/>
      <dgm:t>
        <a:bodyPr/>
        <a:lstStyle/>
        <a:p>
          <a:endParaRPr lang="en-US"/>
        </a:p>
      </dgm:t>
    </dgm:pt>
    <dgm:pt modelId="{A732A579-A8AD-4572-AD5A-EE2230604A5D}">
      <dgm:prSet/>
      <dgm:spPr/>
      <dgm:t>
        <a:bodyPr/>
        <a:lstStyle/>
        <a:p>
          <a:r>
            <a:rPr lang="en-US" b="1"/>
            <a:t>OutcomeAdjudicator</a:t>
          </a:r>
          <a:r>
            <a:rPr lang="en-GB"/>
            <a:t> – </a:t>
          </a:r>
          <a:r>
            <a:rPr lang="en-GB" i="1"/>
            <a:t>does</a:t>
          </a:r>
          <a:r>
            <a:rPr lang="en-GB"/>
            <a:t> the job of evaluating the contest outcome</a:t>
          </a:r>
          <a:endParaRPr lang="en-US"/>
        </a:p>
      </dgm:t>
    </dgm:pt>
    <dgm:pt modelId="{AFD6C4D0-97E9-482F-B2EA-EB4B28A5FBCE}" type="parTrans" cxnId="{1B9AC37A-5DFD-4E73-90A7-C106D52280E6}">
      <dgm:prSet/>
      <dgm:spPr/>
      <dgm:t>
        <a:bodyPr/>
        <a:lstStyle/>
        <a:p>
          <a:endParaRPr lang="en-US"/>
        </a:p>
      </dgm:t>
    </dgm:pt>
    <dgm:pt modelId="{32F3770D-93A4-4053-9043-7132C7B62D56}" type="sibTrans" cxnId="{1B9AC37A-5DFD-4E73-90A7-C106D52280E6}">
      <dgm:prSet/>
      <dgm:spPr/>
      <dgm:t>
        <a:bodyPr/>
        <a:lstStyle/>
        <a:p>
          <a:endParaRPr lang="en-US"/>
        </a:p>
      </dgm:t>
    </dgm:pt>
    <dgm:pt modelId="{2ED46961-AF69-449A-966C-EEA122B92BDC}">
      <dgm:prSet/>
      <dgm:spPr/>
      <dgm:t>
        <a:bodyPr/>
        <a:lstStyle/>
        <a:p>
          <a:r>
            <a:rPr lang="en-GB" b="1"/>
            <a:t>Participant</a:t>
          </a:r>
          <a:r>
            <a:rPr lang="en-GB"/>
            <a:t> – </a:t>
          </a:r>
          <a:r>
            <a:rPr lang="en-GB" i="1"/>
            <a:t>knows</a:t>
          </a:r>
          <a:r>
            <a:rPr lang="en-GB"/>
            <a:t> an actor in the contest</a:t>
          </a:r>
          <a:endParaRPr lang="en-US"/>
        </a:p>
      </dgm:t>
    </dgm:pt>
    <dgm:pt modelId="{907468E0-641B-49E3-A2AF-C027471F95BB}" type="parTrans" cxnId="{1FF059FD-5E68-44BA-B4B7-2B6BB773272E}">
      <dgm:prSet/>
      <dgm:spPr/>
      <dgm:t>
        <a:bodyPr/>
        <a:lstStyle/>
        <a:p>
          <a:endParaRPr lang="en-US"/>
        </a:p>
      </dgm:t>
    </dgm:pt>
    <dgm:pt modelId="{19F632EC-BAC9-4A3E-8D5A-B80E3E47C09C}" type="sibTrans" cxnId="{1FF059FD-5E68-44BA-B4B7-2B6BB773272E}">
      <dgm:prSet/>
      <dgm:spPr/>
      <dgm:t>
        <a:bodyPr/>
        <a:lstStyle/>
        <a:p>
          <a:endParaRPr lang="en-US"/>
        </a:p>
      </dgm:t>
    </dgm:pt>
    <dgm:pt modelId="{92E02DBC-66E1-4A89-ADA4-C91015C3C569}">
      <dgm:prSet/>
      <dgm:spPr/>
      <dgm:t>
        <a:bodyPr/>
        <a:lstStyle/>
        <a:p>
          <a:r>
            <a:rPr lang="en-GB" b="1"/>
            <a:t>Prize</a:t>
          </a:r>
          <a:r>
            <a:rPr lang="en-GB"/>
            <a:t> – </a:t>
          </a:r>
          <a:r>
            <a:rPr lang="en-GB" i="1"/>
            <a:t>knows</a:t>
          </a:r>
          <a:r>
            <a:rPr lang="en-GB"/>
            <a:t> the stakes of the contest</a:t>
          </a:r>
          <a:endParaRPr lang="en-US"/>
        </a:p>
      </dgm:t>
    </dgm:pt>
    <dgm:pt modelId="{3FB315E4-0DB9-4464-91F5-D12280F2793E}" type="parTrans" cxnId="{ECC688E7-070F-47D7-8C36-9363DBD184DE}">
      <dgm:prSet/>
      <dgm:spPr/>
      <dgm:t>
        <a:bodyPr/>
        <a:lstStyle/>
        <a:p>
          <a:endParaRPr lang="en-US"/>
        </a:p>
      </dgm:t>
    </dgm:pt>
    <dgm:pt modelId="{994BB95B-90E3-40E3-8242-7FD1CDB01510}" type="sibTrans" cxnId="{ECC688E7-070F-47D7-8C36-9363DBD184DE}">
      <dgm:prSet/>
      <dgm:spPr/>
      <dgm:t>
        <a:bodyPr/>
        <a:lstStyle/>
        <a:p>
          <a:endParaRPr lang="en-US"/>
        </a:p>
      </dgm:t>
    </dgm:pt>
    <dgm:pt modelId="{ACF2B8F2-3BB0-4B58-9237-FC2B601502E3}">
      <dgm:prSet/>
      <dgm:spPr/>
      <dgm:t>
        <a:bodyPr/>
        <a:lstStyle/>
        <a:p>
          <a:r>
            <a:rPr lang="en-GB" b="1"/>
            <a:t>Result</a:t>
          </a:r>
          <a:r>
            <a:rPr lang="en-GB"/>
            <a:t> – </a:t>
          </a:r>
          <a:r>
            <a:rPr lang="en-GB" i="1"/>
            <a:t>knows</a:t>
          </a:r>
          <a:r>
            <a:rPr lang="en-GB"/>
            <a:t> the dice roll and successes</a:t>
          </a:r>
          <a:endParaRPr lang="en-US"/>
        </a:p>
      </dgm:t>
    </dgm:pt>
    <dgm:pt modelId="{06949EE7-7EBA-4C7C-9077-D2C93CBDE0FD}" type="parTrans" cxnId="{FFF4CB73-7540-40A5-855E-AF88E6A55AA7}">
      <dgm:prSet/>
      <dgm:spPr/>
      <dgm:t>
        <a:bodyPr/>
        <a:lstStyle/>
        <a:p>
          <a:endParaRPr lang="en-US"/>
        </a:p>
      </dgm:t>
    </dgm:pt>
    <dgm:pt modelId="{5D7CDBB1-5D43-46E5-BBD8-DA4986715C44}" type="sibTrans" cxnId="{FFF4CB73-7540-40A5-855E-AF88E6A55AA7}">
      <dgm:prSet/>
      <dgm:spPr/>
      <dgm:t>
        <a:bodyPr/>
        <a:lstStyle/>
        <a:p>
          <a:endParaRPr lang="en-US"/>
        </a:p>
      </dgm:t>
    </dgm:pt>
    <dgm:pt modelId="{CFC94139-9DF7-4362-8F63-CE8BC4BC9946}">
      <dgm:prSet/>
      <dgm:spPr/>
      <dgm:t>
        <a:bodyPr/>
        <a:lstStyle/>
        <a:p>
          <a:r>
            <a:rPr lang="en-US" b="1"/>
            <a:t>ResultCalculator </a:t>
          </a:r>
          <a:r>
            <a:rPr lang="en-US"/>
            <a:t>– </a:t>
          </a:r>
          <a:r>
            <a:rPr lang="en-US" i="1"/>
            <a:t>knows</a:t>
          </a:r>
          <a:r>
            <a:rPr lang="en-US"/>
            <a:t> how to turn a dice roll into a result</a:t>
          </a:r>
        </a:p>
      </dgm:t>
    </dgm:pt>
    <dgm:pt modelId="{F0E68535-09E3-448F-B111-A82A4CEC9C24}" type="parTrans" cxnId="{CB6FE3C0-742A-4C76-85DB-3ACE5B9E0462}">
      <dgm:prSet/>
      <dgm:spPr/>
      <dgm:t>
        <a:bodyPr/>
        <a:lstStyle/>
        <a:p>
          <a:endParaRPr lang="en-US"/>
        </a:p>
      </dgm:t>
    </dgm:pt>
    <dgm:pt modelId="{620A78D8-075C-4765-91BD-E333A94905FB}" type="sibTrans" cxnId="{CB6FE3C0-742A-4C76-85DB-3ACE5B9E0462}">
      <dgm:prSet/>
      <dgm:spPr/>
      <dgm:t>
        <a:bodyPr/>
        <a:lstStyle/>
        <a:p>
          <a:endParaRPr lang="en-US"/>
        </a:p>
      </dgm:t>
    </dgm:pt>
    <dgm:pt modelId="{2FCD8E13-3A45-4A2A-B3F7-D0887F7B6EBA}">
      <dgm:prSet/>
      <dgm:spPr/>
      <dgm:t>
        <a:bodyPr/>
        <a:lstStyle/>
        <a:p>
          <a:r>
            <a:rPr lang="en-US" b="1"/>
            <a:t>SessionMaker</a:t>
          </a:r>
          <a:r>
            <a:rPr lang="en-GB"/>
            <a:t> – </a:t>
          </a:r>
          <a:r>
            <a:rPr lang="en-GB" i="1"/>
            <a:t>does</a:t>
          </a:r>
          <a:r>
            <a:rPr lang="en-GB"/>
            <a:t> the job of managing the creation and tracking of sessions</a:t>
          </a:r>
          <a:endParaRPr lang="en-US"/>
        </a:p>
      </dgm:t>
    </dgm:pt>
    <dgm:pt modelId="{7701ECB5-B474-428B-8A36-DA473D9C67D3}" type="parTrans" cxnId="{B9DBB660-6FA3-480A-85F1-DFDB6EC61BEC}">
      <dgm:prSet/>
      <dgm:spPr/>
      <dgm:t>
        <a:bodyPr/>
        <a:lstStyle/>
        <a:p>
          <a:endParaRPr lang="en-US"/>
        </a:p>
      </dgm:t>
    </dgm:pt>
    <dgm:pt modelId="{38DCB26B-7601-4ABB-B398-D73534EAE881}" type="sibTrans" cxnId="{B9DBB660-6FA3-480A-85F1-DFDB6EC61BEC}">
      <dgm:prSet/>
      <dgm:spPr/>
      <dgm:t>
        <a:bodyPr/>
        <a:lstStyle/>
        <a:p>
          <a:endParaRPr lang="en-US"/>
        </a:p>
      </dgm:t>
    </dgm:pt>
    <dgm:pt modelId="{68CDF6DD-7D9F-4ACB-BF63-71949D327A63}">
      <dgm:prSet/>
      <dgm:spPr/>
      <dgm:t>
        <a:bodyPr/>
        <a:lstStyle/>
        <a:p>
          <a:r>
            <a:rPr lang="en-GB" b="1"/>
            <a:t>Successes -</a:t>
          </a:r>
          <a:r>
            <a:rPr lang="en-GB"/>
            <a:t> </a:t>
          </a:r>
          <a:r>
            <a:rPr lang="en-GB" i="1"/>
            <a:t>knows</a:t>
          </a:r>
          <a:r>
            <a:rPr lang="en-GB"/>
            <a:t> the number of successes from a dice roll</a:t>
          </a:r>
          <a:endParaRPr lang="en-US"/>
        </a:p>
      </dgm:t>
    </dgm:pt>
    <dgm:pt modelId="{2D49CD06-55F7-4BC2-B3A6-98594E24A9C4}" type="parTrans" cxnId="{6031872E-0AEF-42AB-A67F-228B633132E0}">
      <dgm:prSet/>
      <dgm:spPr/>
      <dgm:t>
        <a:bodyPr/>
        <a:lstStyle/>
        <a:p>
          <a:endParaRPr lang="en-US"/>
        </a:p>
      </dgm:t>
    </dgm:pt>
    <dgm:pt modelId="{801A8867-71A4-4A5D-9F94-8BEA0CB41633}" type="sibTrans" cxnId="{6031872E-0AEF-42AB-A67F-228B633132E0}">
      <dgm:prSet/>
      <dgm:spPr/>
      <dgm:t>
        <a:bodyPr/>
        <a:lstStyle/>
        <a:p>
          <a:endParaRPr lang="en-US"/>
        </a:p>
      </dgm:t>
    </dgm:pt>
    <dgm:pt modelId="{AA2609D0-1B59-4110-819D-48BE2B059A8C}">
      <dgm:prSet/>
      <dgm:spPr/>
      <dgm:t>
        <a:bodyPr/>
        <a:lstStyle/>
        <a:p>
          <a:r>
            <a:rPr lang="en-US" b="1"/>
            <a:t>TargetNumber</a:t>
          </a:r>
          <a:r>
            <a:rPr lang="en-GB"/>
            <a:t> – </a:t>
          </a:r>
          <a:r>
            <a:rPr lang="en-GB" i="1"/>
            <a:t>knows</a:t>
          </a:r>
          <a:r>
            <a:rPr lang="en-GB"/>
            <a:t> the number you need to roll on a D20 to succeed</a:t>
          </a:r>
          <a:endParaRPr lang="en-US"/>
        </a:p>
      </dgm:t>
    </dgm:pt>
    <dgm:pt modelId="{9E460BD3-9477-41F4-8E5B-A09D91E7A71A}" type="parTrans" cxnId="{C152A287-E51E-4502-A5D0-2737E4A245E6}">
      <dgm:prSet/>
      <dgm:spPr/>
      <dgm:t>
        <a:bodyPr/>
        <a:lstStyle/>
        <a:p>
          <a:endParaRPr lang="en-US"/>
        </a:p>
      </dgm:t>
    </dgm:pt>
    <dgm:pt modelId="{700D9EF6-7E9D-4E8A-9415-EFE92C9C54FB}" type="sibTrans" cxnId="{C152A287-E51E-4502-A5D0-2737E4A245E6}">
      <dgm:prSet/>
      <dgm:spPr/>
      <dgm:t>
        <a:bodyPr/>
        <a:lstStyle/>
        <a:p>
          <a:endParaRPr lang="en-US"/>
        </a:p>
      </dgm:t>
    </dgm:pt>
    <dgm:pt modelId="{183E7CBC-E4BF-0F47-B000-5FF305D55A13}" type="pres">
      <dgm:prSet presAssocID="{E5D87D7D-7148-4749-83E7-B0BB7398C896}" presName="diagram" presStyleCnt="0">
        <dgm:presLayoutVars>
          <dgm:dir/>
          <dgm:resizeHandles val="exact"/>
        </dgm:presLayoutVars>
      </dgm:prSet>
      <dgm:spPr/>
    </dgm:pt>
    <dgm:pt modelId="{B5C4C711-25FA-FF4A-811D-EB68545F2833}" type="pres">
      <dgm:prSet presAssocID="{607144BB-4E31-42F0-8BE2-6105A0208575}" presName="node" presStyleLbl="node1" presStyleIdx="0" presStyleCnt="14">
        <dgm:presLayoutVars>
          <dgm:bulletEnabled val="1"/>
        </dgm:presLayoutVars>
      </dgm:prSet>
      <dgm:spPr/>
    </dgm:pt>
    <dgm:pt modelId="{08EC57FB-23C5-3C4A-B4A0-CAF9A9342019}" type="pres">
      <dgm:prSet presAssocID="{7127ABF9-428A-4FAF-942A-1826E08CDFDC}" presName="sibTrans" presStyleCnt="0"/>
      <dgm:spPr/>
    </dgm:pt>
    <dgm:pt modelId="{FB3EEE09-18B1-354C-8ECC-AE8BB5A2CB48}" type="pres">
      <dgm:prSet presAssocID="{0E1BA295-A592-4D65-95EE-B269C4E2C0B5}" presName="node" presStyleLbl="node1" presStyleIdx="1" presStyleCnt="14">
        <dgm:presLayoutVars>
          <dgm:bulletEnabled val="1"/>
        </dgm:presLayoutVars>
      </dgm:prSet>
      <dgm:spPr/>
    </dgm:pt>
    <dgm:pt modelId="{84AC4518-2EA4-8542-A02D-1ECB4418CC6B}" type="pres">
      <dgm:prSet presAssocID="{B63EAA46-EEC0-43DA-AC5C-CF25E6F7E14D}" presName="sibTrans" presStyleCnt="0"/>
      <dgm:spPr/>
    </dgm:pt>
    <dgm:pt modelId="{1455F4F3-8BC3-6B46-AC74-46422210BA7F}" type="pres">
      <dgm:prSet presAssocID="{95FC3B1D-F64B-463B-8D3A-7D4DA6CB4B40}" presName="node" presStyleLbl="node1" presStyleIdx="2" presStyleCnt="14">
        <dgm:presLayoutVars>
          <dgm:bulletEnabled val="1"/>
        </dgm:presLayoutVars>
      </dgm:prSet>
      <dgm:spPr/>
    </dgm:pt>
    <dgm:pt modelId="{678F7D80-37F8-0746-A94A-7D08081F4FBA}" type="pres">
      <dgm:prSet presAssocID="{899988D7-1B2E-4EC5-9589-0653B75B45F2}" presName="sibTrans" presStyleCnt="0"/>
      <dgm:spPr/>
    </dgm:pt>
    <dgm:pt modelId="{3DA087F8-33F7-BD4B-9851-5CBD4F53C7E5}" type="pres">
      <dgm:prSet presAssocID="{18A99556-57B4-4420-A04C-7677EC53F97A}" presName="node" presStyleLbl="node1" presStyleIdx="3" presStyleCnt="14">
        <dgm:presLayoutVars>
          <dgm:bulletEnabled val="1"/>
        </dgm:presLayoutVars>
      </dgm:prSet>
      <dgm:spPr/>
    </dgm:pt>
    <dgm:pt modelId="{760C2B31-38B1-6942-984D-DF3F4B020D51}" type="pres">
      <dgm:prSet presAssocID="{91152B58-2294-4FEF-8503-4556B0F858DC}" presName="sibTrans" presStyleCnt="0"/>
      <dgm:spPr/>
    </dgm:pt>
    <dgm:pt modelId="{96C5725E-1302-314E-9DA4-613B5B304968}" type="pres">
      <dgm:prSet presAssocID="{1C85C7F2-9A4C-4068-A834-8019F6F94434}" presName="node" presStyleLbl="node1" presStyleIdx="4" presStyleCnt="14">
        <dgm:presLayoutVars>
          <dgm:bulletEnabled val="1"/>
        </dgm:presLayoutVars>
      </dgm:prSet>
      <dgm:spPr/>
    </dgm:pt>
    <dgm:pt modelId="{3923AA4B-B794-FC42-A518-2AF0E22CEB4C}" type="pres">
      <dgm:prSet presAssocID="{35E04F5D-00D7-4AE5-B53D-28B75AF5503C}" presName="sibTrans" presStyleCnt="0"/>
      <dgm:spPr/>
    </dgm:pt>
    <dgm:pt modelId="{2EBCE94F-4DA0-DC4C-960C-F611ADA60588}" type="pres">
      <dgm:prSet presAssocID="{1D68E176-EFCD-4754-83AE-B8FB946EFD9D}" presName="node" presStyleLbl="node1" presStyleIdx="5" presStyleCnt="14">
        <dgm:presLayoutVars>
          <dgm:bulletEnabled val="1"/>
        </dgm:presLayoutVars>
      </dgm:prSet>
      <dgm:spPr/>
    </dgm:pt>
    <dgm:pt modelId="{25FC8684-3627-7B4F-B894-B46D877DA578}" type="pres">
      <dgm:prSet presAssocID="{CF0EEAD3-2097-4499-9EC4-01276A0F9639}" presName="sibTrans" presStyleCnt="0"/>
      <dgm:spPr/>
    </dgm:pt>
    <dgm:pt modelId="{68AE301D-3246-E641-BF9D-B5E51F4B6DCB}" type="pres">
      <dgm:prSet presAssocID="{A732A579-A8AD-4572-AD5A-EE2230604A5D}" presName="node" presStyleLbl="node1" presStyleIdx="6" presStyleCnt="14">
        <dgm:presLayoutVars>
          <dgm:bulletEnabled val="1"/>
        </dgm:presLayoutVars>
      </dgm:prSet>
      <dgm:spPr/>
    </dgm:pt>
    <dgm:pt modelId="{D9EA061B-0F3A-E440-99D3-FEA70C3C95C4}" type="pres">
      <dgm:prSet presAssocID="{32F3770D-93A4-4053-9043-7132C7B62D56}" presName="sibTrans" presStyleCnt="0"/>
      <dgm:spPr/>
    </dgm:pt>
    <dgm:pt modelId="{506B1F2A-8A66-F64B-AC1E-B1383AAAE309}" type="pres">
      <dgm:prSet presAssocID="{2ED46961-AF69-449A-966C-EEA122B92BDC}" presName="node" presStyleLbl="node1" presStyleIdx="7" presStyleCnt="14">
        <dgm:presLayoutVars>
          <dgm:bulletEnabled val="1"/>
        </dgm:presLayoutVars>
      </dgm:prSet>
      <dgm:spPr/>
    </dgm:pt>
    <dgm:pt modelId="{6DEF429A-9AA0-2B49-A462-B09CEE3EF328}" type="pres">
      <dgm:prSet presAssocID="{19F632EC-BAC9-4A3E-8D5A-B80E3E47C09C}" presName="sibTrans" presStyleCnt="0"/>
      <dgm:spPr/>
    </dgm:pt>
    <dgm:pt modelId="{DFC67E41-8070-D44C-8FEE-BC2B9D28518B}" type="pres">
      <dgm:prSet presAssocID="{92E02DBC-66E1-4A89-ADA4-C91015C3C569}" presName="node" presStyleLbl="node1" presStyleIdx="8" presStyleCnt="14">
        <dgm:presLayoutVars>
          <dgm:bulletEnabled val="1"/>
        </dgm:presLayoutVars>
      </dgm:prSet>
      <dgm:spPr/>
    </dgm:pt>
    <dgm:pt modelId="{9E86C603-0D84-0A49-BE4E-29985D3330B4}" type="pres">
      <dgm:prSet presAssocID="{994BB95B-90E3-40E3-8242-7FD1CDB01510}" presName="sibTrans" presStyleCnt="0"/>
      <dgm:spPr/>
    </dgm:pt>
    <dgm:pt modelId="{4807D1DC-E4EA-7245-A6B8-8484D1E32B79}" type="pres">
      <dgm:prSet presAssocID="{ACF2B8F2-3BB0-4B58-9237-FC2B601502E3}" presName="node" presStyleLbl="node1" presStyleIdx="9" presStyleCnt="14">
        <dgm:presLayoutVars>
          <dgm:bulletEnabled val="1"/>
        </dgm:presLayoutVars>
      </dgm:prSet>
      <dgm:spPr/>
    </dgm:pt>
    <dgm:pt modelId="{C55E3CA8-81BD-6D42-8E8B-4AA69B1A8B61}" type="pres">
      <dgm:prSet presAssocID="{5D7CDBB1-5D43-46E5-BBD8-DA4986715C44}" presName="sibTrans" presStyleCnt="0"/>
      <dgm:spPr/>
    </dgm:pt>
    <dgm:pt modelId="{CF3427C3-480D-D24D-92D6-C2D661802CF3}" type="pres">
      <dgm:prSet presAssocID="{CFC94139-9DF7-4362-8F63-CE8BC4BC9946}" presName="node" presStyleLbl="node1" presStyleIdx="10" presStyleCnt="14">
        <dgm:presLayoutVars>
          <dgm:bulletEnabled val="1"/>
        </dgm:presLayoutVars>
      </dgm:prSet>
      <dgm:spPr/>
    </dgm:pt>
    <dgm:pt modelId="{4C270337-7536-5E4F-9AD9-1A68B03CD40D}" type="pres">
      <dgm:prSet presAssocID="{620A78D8-075C-4765-91BD-E333A94905FB}" presName="sibTrans" presStyleCnt="0"/>
      <dgm:spPr/>
    </dgm:pt>
    <dgm:pt modelId="{2A5304D2-3DAA-2E48-BA3A-51509E1F052F}" type="pres">
      <dgm:prSet presAssocID="{2FCD8E13-3A45-4A2A-B3F7-D0887F7B6EBA}" presName="node" presStyleLbl="node1" presStyleIdx="11" presStyleCnt="14">
        <dgm:presLayoutVars>
          <dgm:bulletEnabled val="1"/>
        </dgm:presLayoutVars>
      </dgm:prSet>
      <dgm:spPr/>
    </dgm:pt>
    <dgm:pt modelId="{A5C20D8E-FC98-5744-AD4D-54B4A9CBC644}" type="pres">
      <dgm:prSet presAssocID="{38DCB26B-7601-4ABB-B398-D73534EAE881}" presName="sibTrans" presStyleCnt="0"/>
      <dgm:spPr/>
    </dgm:pt>
    <dgm:pt modelId="{80D594AE-FB1C-1541-9E43-53193AD8F30C}" type="pres">
      <dgm:prSet presAssocID="{68CDF6DD-7D9F-4ACB-BF63-71949D327A63}" presName="node" presStyleLbl="node1" presStyleIdx="12" presStyleCnt="14">
        <dgm:presLayoutVars>
          <dgm:bulletEnabled val="1"/>
        </dgm:presLayoutVars>
      </dgm:prSet>
      <dgm:spPr/>
    </dgm:pt>
    <dgm:pt modelId="{31E23870-84D9-9648-9B01-6E67C1933055}" type="pres">
      <dgm:prSet presAssocID="{801A8867-71A4-4A5D-9F94-8BEA0CB41633}" presName="sibTrans" presStyleCnt="0"/>
      <dgm:spPr/>
    </dgm:pt>
    <dgm:pt modelId="{BAAFF610-AED5-534B-96FC-62031D673F96}" type="pres">
      <dgm:prSet presAssocID="{AA2609D0-1B59-4110-819D-48BE2B059A8C}" presName="node" presStyleLbl="node1" presStyleIdx="13" presStyleCnt="14">
        <dgm:presLayoutVars>
          <dgm:bulletEnabled val="1"/>
        </dgm:presLayoutVars>
      </dgm:prSet>
      <dgm:spPr/>
    </dgm:pt>
  </dgm:ptLst>
  <dgm:cxnLst>
    <dgm:cxn modelId="{4D5FB206-6244-4567-83E7-85B858732077}" srcId="{E5D87D7D-7148-4749-83E7-B0BB7398C896}" destId="{1C85C7F2-9A4C-4068-A834-8019F6F94434}" srcOrd="4" destOrd="0" parTransId="{B2901B16-163C-4E73-BC72-312263FF3991}" sibTransId="{35E04F5D-00D7-4AE5-B53D-28B75AF5503C}"/>
    <dgm:cxn modelId="{3B032726-9499-8742-99DA-B5A43667703F}" type="presOf" srcId="{CFC94139-9DF7-4362-8F63-CE8BC4BC9946}" destId="{CF3427C3-480D-D24D-92D6-C2D661802CF3}" srcOrd="0" destOrd="0" presId="urn:microsoft.com/office/officeart/2005/8/layout/default"/>
    <dgm:cxn modelId="{2935BD26-A49F-D843-A1CC-5FA6D2DABABF}" type="presOf" srcId="{0E1BA295-A592-4D65-95EE-B269C4E2C0B5}" destId="{FB3EEE09-18B1-354C-8ECC-AE8BB5A2CB48}" srcOrd="0" destOrd="0" presId="urn:microsoft.com/office/officeart/2005/8/layout/default"/>
    <dgm:cxn modelId="{6031872E-0AEF-42AB-A67F-228B633132E0}" srcId="{E5D87D7D-7148-4749-83E7-B0BB7398C896}" destId="{68CDF6DD-7D9F-4ACB-BF63-71949D327A63}" srcOrd="12" destOrd="0" parTransId="{2D49CD06-55F7-4BC2-B3A6-98594E24A9C4}" sibTransId="{801A8867-71A4-4A5D-9F94-8BEA0CB41633}"/>
    <dgm:cxn modelId="{4A66773D-06B5-8A4D-9C27-678C77CF42FC}" type="presOf" srcId="{ACF2B8F2-3BB0-4B58-9237-FC2B601502E3}" destId="{4807D1DC-E4EA-7245-A6B8-8484D1E32B79}" srcOrd="0" destOrd="0" presId="urn:microsoft.com/office/officeart/2005/8/layout/default"/>
    <dgm:cxn modelId="{3C06694B-6464-2240-B68B-919A13BAEDCA}" type="presOf" srcId="{92E02DBC-66E1-4A89-ADA4-C91015C3C569}" destId="{DFC67E41-8070-D44C-8FEE-BC2B9D28518B}" srcOrd="0" destOrd="0" presId="urn:microsoft.com/office/officeart/2005/8/layout/default"/>
    <dgm:cxn modelId="{F309F94E-3829-EB43-81A1-3B5D03C57AEA}" type="presOf" srcId="{2FCD8E13-3A45-4A2A-B3F7-D0887F7B6EBA}" destId="{2A5304D2-3DAA-2E48-BA3A-51509E1F052F}" srcOrd="0" destOrd="0" presId="urn:microsoft.com/office/officeart/2005/8/layout/default"/>
    <dgm:cxn modelId="{F44E484F-ECEF-6B44-82E0-85B2FD3C7B47}" type="presOf" srcId="{AA2609D0-1B59-4110-819D-48BE2B059A8C}" destId="{BAAFF610-AED5-534B-96FC-62031D673F96}" srcOrd="0" destOrd="0" presId="urn:microsoft.com/office/officeart/2005/8/layout/default"/>
    <dgm:cxn modelId="{DB040A51-4E38-024A-9A98-EBAE89D0BB8B}" type="presOf" srcId="{E5D87D7D-7148-4749-83E7-B0BB7398C896}" destId="{183E7CBC-E4BF-0F47-B000-5FF305D55A13}" srcOrd="0" destOrd="0" presId="urn:microsoft.com/office/officeart/2005/8/layout/default"/>
    <dgm:cxn modelId="{B9DBB660-6FA3-480A-85F1-DFDB6EC61BEC}" srcId="{E5D87D7D-7148-4749-83E7-B0BB7398C896}" destId="{2FCD8E13-3A45-4A2A-B3F7-D0887F7B6EBA}" srcOrd="11" destOrd="0" parTransId="{7701ECB5-B474-428B-8A36-DA473D9C67D3}" sibTransId="{38DCB26B-7601-4ABB-B398-D73534EAE881}"/>
    <dgm:cxn modelId="{FFF4CB73-7540-40A5-855E-AF88E6A55AA7}" srcId="{E5D87D7D-7148-4749-83E7-B0BB7398C896}" destId="{ACF2B8F2-3BB0-4B58-9237-FC2B601502E3}" srcOrd="9" destOrd="0" parTransId="{06949EE7-7EBA-4C7C-9077-D2C93CBDE0FD}" sibTransId="{5D7CDBB1-5D43-46E5-BBD8-DA4986715C44}"/>
    <dgm:cxn modelId="{BA566C76-171D-004D-8BC1-28F71D65E405}" type="presOf" srcId="{2ED46961-AF69-449A-966C-EEA122B92BDC}" destId="{506B1F2A-8A66-F64B-AC1E-B1383AAAE309}" srcOrd="0" destOrd="0" presId="urn:microsoft.com/office/officeart/2005/8/layout/default"/>
    <dgm:cxn modelId="{1B9AC37A-5DFD-4E73-90A7-C106D52280E6}" srcId="{E5D87D7D-7148-4749-83E7-B0BB7398C896}" destId="{A732A579-A8AD-4572-AD5A-EE2230604A5D}" srcOrd="6" destOrd="0" parTransId="{AFD6C4D0-97E9-482F-B2EA-EB4B28A5FBCE}" sibTransId="{32F3770D-93A4-4053-9043-7132C7B62D56}"/>
    <dgm:cxn modelId="{6DF7047E-BEE1-8A45-91F2-1E4FE79F88E1}" type="presOf" srcId="{1D68E176-EFCD-4754-83AE-B8FB946EFD9D}" destId="{2EBCE94F-4DA0-DC4C-960C-F611ADA60588}" srcOrd="0" destOrd="0" presId="urn:microsoft.com/office/officeart/2005/8/layout/default"/>
    <dgm:cxn modelId="{C152A287-E51E-4502-A5D0-2737E4A245E6}" srcId="{E5D87D7D-7148-4749-83E7-B0BB7398C896}" destId="{AA2609D0-1B59-4110-819D-48BE2B059A8C}" srcOrd="13" destOrd="0" parTransId="{9E460BD3-9477-41F4-8E5B-A09D91E7A71A}" sibTransId="{700D9EF6-7E9D-4E8A-9415-EFE92C9C54FB}"/>
    <dgm:cxn modelId="{7556C087-7E7B-9448-9F71-8A0FF8585F20}" type="presOf" srcId="{A732A579-A8AD-4572-AD5A-EE2230604A5D}" destId="{68AE301D-3246-E641-BF9D-B5E51F4B6DCB}" srcOrd="0" destOrd="0" presId="urn:microsoft.com/office/officeart/2005/8/layout/default"/>
    <dgm:cxn modelId="{76946F8A-B990-4EFA-8761-B060A926C79B}" srcId="{E5D87D7D-7148-4749-83E7-B0BB7398C896}" destId="{0E1BA295-A592-4D65-95EE-B269C4E2C0B5}" srcOrd="1" destOrd="0" parTransId="{F3281264-094F-4D30-9F22-B3BB15A5BD10}" sibTransId="{B63EAA46-EEC0-43DA-AC5C-CF25E6F7E14D}"/>
    <dgm:cxn modelId="{CD9989A8-1598-4CCE-B5EB-58EE373AFA24}" srcId="{E5D87D7D-7148-4749-83E7-B0BB7398C896}" destId="{1D68E176-EFCD-4754-83AE-B8FB946EFD9D}" srcOrd="5" destOrd="0" parTransId="{EDFF0DB3-3D99-4367-BCC1-365D5926EBE5}" sibTransId="{CF0EEAD3-2097-4499-9EC4-01276A0F9639}"/>
    <dgm:cxn modelId="{072170AB-C624-41BE-8FA7-0BD228701339}" srcId="{E5D87D7D-7148-4749-83E7-B0BB7398C896}" destId="{18A99556-57B4-4420-A04C-7677EC53F97A}" srcOrd="3" destOrd="0" parTransId="{08AE9DF6-47B8-498B-A59E-84E180B6CF3F}" sibTransId="{91152B58-2294-4FEF-8503-4556B0F858DC}"/>
    <dgm:cxn modelId="{E0C5ECAE-4E40-F045-BF95-40D25F19B1F1}" type="presOf" srcId="{1C85C7F2-9A4C-4068-A834-8019F6F94434}" destId="{96C5725E-1302-314E-9DA4-613B5B304968}" srcOrd="0" destOrd="0" presId="urn:microsoft.com/office/officeart/2005/8/layout/default"/>
    <dgm:cxn modelId="{CB6FE3C0-742A-4C76-85DB-3ACE5B9E0462}" srcId="{E5D87D7D-7148-4749-83E7-B0BB7398C896}" destId="{CFC94139-9DF7-4362-8F63-CE8BC4BC9946}" srcOrd="10" destOrd="0" parTransId="{F0E68535-09E3-448F-B111-A82A4CEC9C24}" sibTransId="{620A78D8-075C-4765-91BD-E333A94905FB}"/>
    <dgm:cxn modelId="{642CE7C7-A199-334C-9270-D17C290B569A}" type="presOf" srcId="{95FC3B1D-F64B-463B-8D3A-7D4DA6CB4B40}" destId="{1455F4F3-8BC3-6B46-AC74-46422210BA7F}" srcOrd="0" destOrd="0" presId="urn:microsoft.com/office/officeart/2005/8/layout/default"/>
    <dgm:cxn modelId="{BEBCDED2-BED3-CC4B-91AF-E1AE4EB3E687}" type="presOf" srcId="{18A99556-57B4-4420-A04C-7677EC53F97A}" destId="{3DA087F8-33F7-BD4B-9851-5CBD4F53C7E5}" srcOrd="0" destOrd="0" presId="urn:microsoft.com/office/officeart/2005/8/layout/default"/>
    <dgm:cxn modelId="{FFB06DD5-7E8A-1F4D-83CB-AED81B31C275}" type="presOf" srcId="{607144BB-4E31-42F0-8BE2-6105A0208575}" destId="{B5C4C711-25FA-FF4A-811D-EB68545F2833}" srcOrd="0" destOrd="0" presId="urn:microsoft.com/office/officeart/2005/8/layout/default"/>
    <dgm:cxn modelId="{EE1E1CDC-FE92-49C2-AF7D-244697FD71AD}" srcId="{E5D87D7D-7148-4749-83E7-B0BB7398C896}" destId="{607144BB-4E31-42F0-8BE2-6105A0208575}" srcOrd="0" destOrd="0" parTransId="{75ED830F-0F41-4363-9C5F-BB710A1DF2D9}" sibTransId="{7127ABF9-428A-4FAF-942A-1826E08CDFDC}"/>
    <dgm:cxn modelId="{ECC688E7-070F-47D7-8C36-9363DBD184DE}" srcId="{E5D87D7D-7148-4749-83E7-B0BB7398C896}" destId="{92E02DBC-66E1-4A89-ADA4-C91015C3C569}" srcOrd="8" destOrd="0" parTransId="{3FB315E4-0DB9-4464-91F5-D12280F2793E}" sibTransId="{994BB95B-90E3-40E3-8242-7FD1CDB01510}"/>
    <dgm:cxn modelId="{F14A50E9-6E49-994A-A3FC-00A69992C78B}" type="presOf" srcId="{68CDF6DD-7D9F-4ACB-BF63-71949D327A63}" destId="{80D594AE-FB1C-1541-9E43-53193AD8F30C}" srcOrd="0" destOrd="0" presId="urn:microsoft.com/office/officeart/2005/8/layout/default"/>
    <dgm:cxn modelId="{8238F7EF-F8AD-4405-B829-2CEC79869290}" srcId="{E5D87D7D-7148-4749-83E7-B0BB7398C896}" destId="{95FC3B1D-F64B-463B-8D3A-7D4DA6CB4B40}" srcOrd="2" destOrd="0" parTransId="{6607757C-9236-4162-AE86-EC8DA58E71BF}" sibTransId="{899988D7-1B2E-4EC5-9589-0653B75B45F2}"/>
    <dgm:cxn modelId="{1FF059FD-5E68-44BA-B4B7-2B6BB773272E}" srcId="{E5D87D7D-7148-4749-83E7-B0BB7398C896}" destId="{2ED46961-AF69-449A-966C-EEA122B92BDC}" srcOrd="7" destOrd="0" parTransId="{907468E0-641B-49E3-A2AF-C027471F95BB}" sibTransId="{19F632EC-BAC9-4A3E-8D5A-B80E3E47C09C}"/>
    <dgm:cxn modelId="{E0416FD4-D7F1-9B41-BF85-9C729DB0E0FB}" type="presParOf" srcId="{183E7CBC-E4BF-0F47-B000-5FF305D55A13}" destId="{B5C4C711-25FA-FF4A-811D-EB68545F2833}" srcOrd="0" destOrd="0" presId="urn:microsoft.com/office/officeart/2005/8/layout/default"/>
    <dgm:cxn modelId="{0A020AE4-1024-7F4F-9BA4-FE304CB3A670}" type="presParOf" srcId="{183E7CBC-E4BF-0F47-B000-5FF305D55A13}" destId="{08EC57FB-23C5-3C4A-B4A0-CAF9A9342019}" srcOrd="1" destOrd="0" presId="urn:microsoft.com/office/officeart/2005/8/layout/default"/>
    <dgm:cxn modelId="{240FB64F-6FFE-F749-AD1E-83776D546712}" type="presParOf" srcId="{183E7CBC-E4BF-0F47-B000-5FF305D55A13}" destId="{FB3EEE09-18B1-354C-8ECC-AE8BB5A2CB48}" srcOrd="2" destOrd="0" presId="urn:microsoft.com/office/officeart/2005/8/layout/default"/>
    <dgm:cxn modelId="{219BBB7F-0F57-E647-B83A-6757EAB30DC2}" type="presParOf" srcId="{183E7CBC-E4BF-0F47-B000-5FF305D55A13}" destId="{84AC4518-2EA4-8542-A02D-1ECB4418CC6B}" srcOrd="3" destOrd="0" presId="urn:microsoft.com/office/officeart/2005/8/layout/default"/>
    <dgm:cxn modelId="{92896806-BB8C-5B44-BA25-071AFFCA515F}" type="presParOf" srcId="{183E7CBC-E4BF-0F47-B000-5FF305D55A13}" destId="{1455F4F3-8BC3-6B46-AC74-46422210BA7F}" srcOrd="4" destOrd="0" presId="urn:microsoft.com/office/officeart/2005/8/layout/default"/>
    <dgm:cxn modelId="{BDA45213-33CA-474F-9170-34F7EAC2EC4C}" type="presParOf" srcId="{183E7CBC-E4BF-0F47-B000-5FF305D55A13}" destId="{678F7D80-37F8-0746-A94A-7D08081F4FBA}" srcOrd="5" destOrd="0" presId="urn:microsoft.com/office/officeart/2005/8/layout/default"/>
    <dgm:cxn modelId="{AB09B58A-8C1B-F445-BDDB-9DBB5D1FB7B6}" type="presParOf" srcId="{183E7CBC-E4BF-0F47-B000-5FF305D55A13}" destId="{3DA087F8-33F7-BD4B-9851-5CBD4F53C7E5}" srcOrd="6" destOrd="0" presId="urn:microsoft.com/office/officeart/2005/8/layout/default"/>
    <dgm:cxn modelId="{3F3B4614-35F0-2143-9F5A-C8FB4AB40CA6}" type="presParOf" srcId="{183E7CBC-E4BF-0F47-B000-5FF305D55A13}" destId="{760C2B31-38B1-6942-984D-DF3F4B020D51}" srcOrd="7" destOrd="0" presId="urn:microsoft.com/office/officeart/2005/8/layout/default"/>
    <dgm:cxn modelId="{534881EE-2E38-C643-AF00-B4312A60CD9B}" type="presParOf" srcId="{183E7CBC-E4BF-0F47-B000-5FF305D55A13}" destId="{96C5725E-1302-314E-9DA4-613B5B304968}" srcOrd="8" destOrd="0" presId="urn:microsoft.com/office/officeart/2005/8/layout/default"/>
    <dgm:cxn modelId="{1F9EDD09-E69B-E94B-9FA8-D9FBDDDDEB09}" type="presParOf" srcId="{183E7CBC-E4BF-0F47-B000-5FF305D55A13}" destId="{3923AA4B-B794-FC42-A518-2AF0E22CEB4C}" srcOrd="9" destOrd="0" presId="urn:microsoft.com/office/officeart/2005/8/layout/default"/>
    <dgm:cxn modelId="{A642F74C-E1DA-B641-A085-37C697350DC2}" type="presParOf" srcId="{183E7CBC-E4BF-0F47-B000-5FF305D55A13}" destId="{2EBCE94F-4DA0-DC4C-960C-F611ADA60588}" srcOrd="10" destOrd="0" presId="urn:microsoft.com/office/officeart/2005/8/layout/default"/>
    <dgm:cxn modelId="{594C17E7-09A5-F54C-B899-0A170FD6C21E}" type="presParOf" srcId="{183E7CBC-E4BF-0F47-B000-5FF305D55A13}" destId="{25FC8684-3627-7B4F-B894-B46D877DA578}" srcOrd="11" destOrd="0" presId="urn:microsoft.com/office/officeart/2005/8/layout/default"/>
    <dgm:cxn modelId="{78764B05-F9EE-AC44-8022-940CD1474CEA}" type="presParOf" srcId="{183E7CBC-E4BF-0F47-B000-5FF305D55A13}" destId="{68AE301D-3246-E641-BF9D-B5E51F4B6DCB}" srcOrd="12" destOrd="0" presId="urn:microsoft.com/office/officeart/2005/8/layout/default"/>
    <dgm:cxn modelId="{4BAA199D-5EE6-244B-AA40-2A2D115ED777}" type="presParOf" srcId="{183E7CBC-E4BF-0F47-B000-5FF305D55A13}" destId="{D9EA061B-0F3A-E440-99D3-FEA70C3C95C4}" srcOrd="13" destOrd="0" presId="urn:microsoft.com/office/officeart/2005/8/layout/default"/>
    <dgm:cxn modelId="{83622577-A2C9-244A-A77D-A21893507ADF}" type="presParOf" srcId="{183E7CBC-E4BF-0F47-B000-5FF305D55A13}" destId="{506B1F2A-8A66-F64B-AC1E-B1383AAAE309}" srcOrd="14" destOrd="0" presId="urn:microsoft.com/office/officeart/2005/8/layout/default"/>
    <dgm:cxn modelId="{F6628DFF-3C3C-984D-8024-1AF2698A496C}" type="presParOf" srcId="{183E7CBC-E4BF-0F47-B000-5FF305D55A13}" destId="{6DEF429A-9AA0-2B49-A462-B09CEE3EF328}" srcOrd="15" destOrd="0" presId="urn:microsoft.com/office/officeart/2005/8/layout/default"/>
    <dgm:cxn modelId="{580A93B6-16D9-234A-A922-868D063E5E06}" type="presParOf" srcId="{183E7CBC-E4BF-0F47-B000-5FF305D55A13}" destId="{DFC67E41-8070-D44C-8FEE-BC2B9D28518B}" srcOrd="16" destOrd="0" presId="urn:microsoft.com/office/officeart/2005/8/layout/default"/>
    <dgm:cxn modelId="{703CD4B3-6657-7347-8679-44AFAB66B480}" type="presParOf" srcId="{183E7CBC-E4BF-0F47-B000-5FF305D55A13}" destId="{9E86C603-0D84-0A49-BE4E-29985D3330B4}" srcOrd="17" destOrd="0" presId="urn:microsoft.com/office/officeart/2005/8/layout/default"/>
    <dgm:cxn modelId="{7A2EFEBB-C014-514D-9C3F-779E09165D17}" type="presParOf" srcId="{183E7CBC-E4BF-0F47-B000-5FF305D55A13}" destId="{4807D1DC-E4EA-7245-A6B8-8484D1E32B79}" srcOrd="18" destOrd="0" presId="urn:microsoft.com/office/officeart/2005/8/layout/default"/>
    <dgm:cxn modelId="{925372BB-1D41-B54D-864E-3F0F589D6B18}" type="presParOf" srcId="{183E7CBC-E4BF-0F47-B000-5FF305D55A13}" destId="{C55E3CA8-81BD-6D42-8E8B-4AA69B1A8B61}" srcOrd="19" destOrd="0" presId="urn:microsoft.com/office/officeart/2005/8/layout/default"/>
    <dgm:cxn modelId="{A92A3026-71BC-1A48-82EB-AD7CBCBE9F47}" type="presParOf" srcId="{183E7CBC-E4BF-0F47-B000-5FF305D55A13}" destId="{CF3427C3-480D-D24D-92D6-C2D661802CF3}" srcOrd="20" destOrd="0" presId="urn:microsoft.com/office/officeart/2005/8/layout/default"/>
    <dgm:cxn modelId="{AB3B894C-04DA-514A-AEF3-273D0BEA5E18}" type="presParOf" srcId="{183E7CBC-E4BF-0F47-B000-5FF305D55A13}" destId="{4C270337-7536-5E4F-9AD9-1A68B03CD40D}" srcOrd="21" destOrd="0" presId="urn:microsoft.com/office/officeart/2005/8/layout/default"/>
    <dgm:cxn modelId="{FA771E24-9964-AD47-895E-13A6AEB596B6}" type="presParOf" srcId="{183E7CBC-E4BF-0F47-B000-5FF305D55A13}" destId="{2A5304D2-3DAA-2E48-BA3A-51509E1F052F}" srcOrd="22" destOrd="0" presId="urn:microsoft.com/office/officeart/2005/8/layout/default"/>
    <dgm:cxn modelId="{3F100FC3-B91E-C244-AB98-6C22C00F7007}" type="presParOf" srcId="{183E7CBC-E4BF-0F47-B000-5FF305D55A13}" destId="{A5C20D8E-FC98-5744-AD4D-54B4A9CBC644}" srcOrd="23" destOrd="0" presId="urn:microsoft.com/office/officeart/2005/8/layout/default"/>
    <dgm:cxn modelId="{2B7BB9AE-90F4-D546-B349-2257945ECA25}" type="presParOf" srcId="{183E7CBC-E4BF-0F47-B000-5FF305D55A13}" destId="{80D594AE-FB1C-1541-9E43-53193AD8F30C}" srcOrd="24" destOrd="0" presId="urn:microsoft.com/office/officeart/2005/8/layout/default"/>
    <dgm:cxn modelId="{E2303B1A-093E-FF47-88EA-E73FE78F4CFA}" type="presParOf" srcId="{183E7CBC-E4BF-0F47-B000-5FF305D55A13}" destId="{31E23870-84D9-9648-9B01-6E67C1933055}" srcOrd="25" destOrd="0" presId="urn:microsoft.com/office/officeart/2005/8/layout/default"/>
    <dgm:cxn modelId="{5901E4A2-91FF-7D4F-9997-4B8C809B03F5}" type="presParOf" srcId="{183E7CBC-E4BF-0F47-B000-5FF305D55A13}" destId="{BAAFF610-AED5-534B-96FC-62031D673F96}" srcOrd="2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EC8663-E920-46CD-B993-605F5128466C}"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DF08465E-FF32-4FA0-AF8A-C811C4DBA4AB}">
      <dgm:prSet/>
      <dgm:spPr/>
      <dgm:t>
        <a:bodyPr/>
        <a:lstStyle/>
        <a:p>
          <a:r>
            <a:rPr lang="en-US" b="1"/>
            <a:t>SessionManager</a:t>
          </a:r>
          <a:r>
            <a:rPr lang="en-US"/>
            <a:t> uses </a:t>
          </a:r>
          <a:r>
            <a:rPr lang="en-US" b="1"/>
            <a:t>Contest</a:t>
          </a:r>
          <a:r>
            <a:rPr lang="en-GB" b="1"/>
            <a:t>Runner</a:t>
          </a:r>
          <a:r>
            <a:rPr lang="en-US"/>
            <a:t> to </a:t>
          </a:r>
          <a:r>
            <a:rPr lang="en-GB"/>
            <a:t>facilitate</a:t>
          </a:r>
          <a:r>
            <a:rPr lang="en-US"/>
            <a:t> contest</a:t>
          </a:r>
          <a:r>
            <a:rPr lang="en-GB"/>
            <a:t>s</a:t>
          </a:r>
          <a:endParaRPr lang="en-US"/>
        </a:p>
      </dgm:t>
    </dgm:pt>
    <dgm:pt modelId="{D5399A96-2886-4506-95D5-9C1A4A25C851}" type="parTrans" cxnId="{14FAEFB4-DA66-4665-A20F-1FCDA2634DE1}">
      <dgm:prSet/>
      <dgm:spPr/>
      <dgm:t>
        <a:bodyPr/>
        <a:lstStyle/>
        <a:p>
          <a:endParaRPr lang="en-US"/>
        </a:p>
      </dgm:t>
    </dgm:pt>
    <dgm:pt modelId="{DD6BDF81-00CC-4BB3-B6B2-532F9AC667F5}" type="sibTrans" cxnId="{14FAEFB4-DA66-4665-A20F-1FCDA2634DE1}">
      <dgm:prSet/>
      <dgm:spPr/>
      <dgm:t>
        <a:bodyPr/>
        <a:lstStyle/>
        <a:p>
          <a:endParaRPr lang="en-US"/>
        </a:p>
      </dgm:t>
    </dgm:pt>
    <dgm:pt modelId="{03B0B915-925F-43EE-B0BD-7DD7FA07584C}">
      <dgm:prSet/>
      <dgm:spPr/>
      <dgm:t>
        <a:bodyPr/>
        <a:lstStyle/>
        <a:p>
          <a:r>
            <a:rPr lang="en-GB" b="1"/>
            <a:t>ContestRunner</a:t>
          </a:r>
          <a:r>
            <a:rPr lang="en-GB"/>
            <a:t> uses </a:t>
          </a:r>
          <a:r>
            <a:rPr lang="en-GB" b="1"/>
            <a:t>Participant</a:t>
          </a:r>
          <a:r>
            <a:rPr lang="en-GB"/>
            <a:t> to record the participants</a:t>
          </a:r>
          <a:endParaRPr lang="en-US"/>
        </a:p>
      </dgm:t>
    </dgm:pt>
    <dgm:pt modelId="{E30E7DEA-320D-4970-B0C1-0F8063C3564E}" type="parTrans" cxnId="{DB2832AD-3E48-415B-BFE7-97A376A45F28}">
      <dgm:prSet/>
      <dgm:spPr/>
      <dgm:t>
        <a:bodyPr/>
        <a:lstStyle/>
        <a:p>
          <a:endParaRPr lang="en-US"/>
        </a:p>
      </dgm:t>
    </dgm:pt>
    <dgm:pt modelId="{72AFC160-9F43-4380-8591-0C2F9E11BCD5}" type="sibTrans" cxnId="{DB2832AD-3E48-415B-BFE7-97A376A45F28}">
      <dgm:prSet/>
      <dgm:spPr/>
      <dgm:t>
        <a:bodyPr/>
        <a:lstStyle/>
        <a:p>
          <a:endParaRPr lang="en-US"/>
        </a:p>
      </dgm:t>
    </dgm:pt>
    <dgm:pt modelId="{E2805673-DFDF-4ACB-9600-9B8DB9148431}">
      <dgm:prSet/>
      <dgm:spPr/>
      <dgm:t>
        <a:bodyPr/>
        <a:lstStyle/>
        <a:p>
          <a:r>
            <a:rPr lang="en-GB" b="1"/>
            <a:t>Participant</a:t>
          </a:r>
          <a:r>
            <a:rPr lang="en-GB"/>
            <a:t> uses </a:t>
          </a:r>
          <a:r>
            <a:rPr lang="en-GB" b="1"/>
            <a:t>TargetNumber and Modifer </a:t>
          </a:r>
          <a:r>
            <a:rPr lang="en-GB"/>
            <a:t>to record the rating</a:t>
          </a:r>
          <a:endParaRPr lang="en-US"/>
        </a:p>
      </dgm:t>
    </dgm:pt>
    <dgm:pt modelId="{25310244-07F0-4F87-96C9-4CDDDF880F84}" type="parTrans" cxnId="{292E485C-C22F-4D5B-B093-B94B34E9468A}">
      <dgm:prSet/>
      <dgm:spPr/>
      <dgm:t>
        <a:bodyPr/>
        <a:lstStyle/>
        <a:p>
          <a:endParaRPr lang="en-US"/>
        </a:p>
      </dgm:t>
    </dgm:pt>
    <dgm:pt modelId="{91558B1F-BFFF-4164-83F7-19E4A1E9137C}" type="sibTrans" cxnId="{292E485C-C22F-4D5B-B093-B94B34E9468A}">
      <dgm:prSet/>
      <dgm:spPr/>
      <dgm:t>
        <a:bodyPr/>
        <a:lstStyle/>
        <a:p>
          <a:endParaRPr lang="en-US"/>
        </a:p>
      </dgm:t>
    </dgm:pt>
    <dgm:pt modelId="{D62FBA3A-C744-4549-AA48-FB5CBDA12910}">
      <dgm:prSet/>
      <dgm:spPr/>
      <dgm:t>
        <a:bodyPr/>
        <a:lstStyle/>
        <a:p>
          <a:r>
            <a:rPr lang="en-GB" b="1"/>
            <a:t>ContestRunner</a:t>
          </a:r>
          <a:r>
            <a:rPr lang="en-GB"/>
            <a:t> uses </a:t>
          </a:r>
          <a:r>
            <a:rPr lang="en-GB" b="1"/>
            <a:t>OutcomeAdjudicator</a:t>
          </a:r>
          <a:r>
            <a:rPr lang="en-GB"/>
            <a:t> to orchestrate determining the </a:t>
          </a:r>
          <a:r>
            <a:rPr lang="en-GB" b="1"/>
            <a:t>Outcome</a:t>
          </a:r>
          <a:r>
            <a:rPr lang="en-GB"/>
            <a:t>.</a:t>
          </a:r>
          <a:endParaRPr lang="en-US"/>
        </a:p>
      </dgm:t>
    </dgm:pt>
    <dgm:pt modelId="{EF48D354-6E92-4180-82B4-D195D86F9639}" type="parTrans" cxnId="{884DE9BA-CE00-41AB-B0DA-048C7FD6400E}">
      <dgm:prSet/>
      <dgm:spPr/>
      <dgm:t>
        <a:bodyPr/>
        <a:lstStyle/>
        <a:p>
          <a:endParaRPr lang="en-US"/>
        </a:p>
      </dgm:t>
    </dgm:pt>
    <dgm:pt modelId="{2C7F4878-06C5-400B-8A48-8D8D61B02B31}" type="sibTrans" cxnId="{884DE9BA-CE00-41AB-B0DA-048C7FD6400E}">
      <dgm:prSet/>
      <dgm:spPr/>
      <dgm:t>
        <a:bodyPr/>
        <a:lstStyle/>
        <a:p>
          <a:endParaRPr lang="en-US"/>
        </a:p>
      </dgm:t>
    </dgm:pt>
    <dgm:pt modelId="{DFB2D8AC-300A-4D27-8A20-A7B7E9FC47F1}">
      <dgm:prSet/>
      <dgm:spPr/>
      <dgm:t>
        <a:bodyPr/>
        <a:lstStyle/>
        <a:p>
          <a:r>
            <a:rPr lang="en-GB" b="1"/>
            <a:t>OutcomeAdjudicator</a:t>
          </a:r>
          <a:r>
            <a:rPr lang="en-GB"/>
            <a:t> uses </a:t>
          </a:r>
          <a:r>
            <a:rPr lang="en-GB" b="1"/>
            <a:t>ResultCalculator</a:t>
          </a:r>
          <a:r>
            <a:rPr lang="en-GB"/>
            <a:t> to get the </a:t>
          </a:r>
          <a:r>
            <a:rPr lang="en-GB" b="1"/>
            <a:t>Result</a:t>
          </a:r>
          <a:r>
            <a:rPr lang="en-GB"/>
            <a:t> of the roll</a:t>
          </a:r>
          <a:endParaRPr lang="en-US"/>
        </a:p>
      </dgm:t>
    </dgm:pt>
    <dgm:pt modelId="{93BE50D9-379A-4028-8ABD-2DF8E026002E}" type="parTrans" cxnId="{95932F91-6C53-49DA-B07D-DE0ED35351E4}">
      <dgm:prSet/>
      <dgm:spPr/>
      <dgm:t>
        <a:bodyPr/>
        <a:lstStyle/>
        <a:p>
          <a:endParaRPr lang="en-US"/>
        </a:p>
      </dgm:t>
    </dgm:pt>
    <dgm:pt modelId="{0F13128B-7372-42DA-81A7-0364550AD700}" type="sibTrans" cxnId="{95932F91-6C53-49DA-B07D-DE0ED35351E4}">
      <dgm:prSet/>
      <dgm:spPr/>
      <dgm:t>
        <a:bodyPr/>
        <a:lstStyle/>
        <a:p>
          <a:endParaRPr lang="en-US"/>
        </a:p>
      </dgm:t>
    </dgm:pt>
    <dgm:pt modelId="{1AAEA267-6DF9-4D08-9A0E-11AD097DF9C4}">
      <dgm:prSet/>
      <dgm:spPr/>
      <dgm:t>
        <a:bodyPr/>
        <a:lstStyle/>
        <a:p>
          <a:r>
            <a:rPr lang="en-GB" b="1"/>
            <a:t>ResultCalculator</a:t>
          </a:r>
          <a:r>
            <a:rPr lang="en-GB"/>
            <a:t> uses </a:t>
          </a:r>
          <a:r>
            <a:rPr lang="en-GB" b="1"/>
            <a:t>DiceRoller</a:t>
          </a:r>
          <a:r>
            <a:rPr lang="en-GB"/>
            <a:t> to roll the dice and produce a </a:t>
          </a:r>
          <a:r>
            <a:rPr lang="en-GB" b="1"/>
            <a:t>DiceRoll</a:t>
          </a:r>
          <a:endParaRPr lang="en-US"/>
        </a:p>
      </dgm:t>
    </dgm:pt>
    <dgm:pt modelId="{5A63FB3C-1DB7-40DC-9A95-E4F90BD081C2}" type="parTrans" cxnId="{C8DCFBAB-7F45-4497-87AC-D07317491EEF}">
      <dgm:prSet/>
      <dgm:spPr/>
      <dgm:t>
        <a:bodyPr/>
        <a:lstStyle/>
        <a:p>
          <a:endParaRPr lang="en-US"/>
        </a:p>
      </dgm:t>
    </dgm:pt>
    <dgm:pt modelId="{A140AA78-F068-4AA8-9AB5-54A6CB2A289A}" type="sibTrans" cxnId="{C8DCFBAB-7F45-4497-87AC-D07317491EEF}">
      <dgm:prSet/>
      <dgm:spPr/>
      <dgm:t>
        <a:bodyPr/>
        <a:lstStyle/>
        <a:p>
          <a:endParaRPr lang="en-US"/>
        </a:p>
      </dgm:t>
    </dgm:pt>
    <dgm:pt modelId="{726B9352-352D-4BA6-A49F-5EEF700BB320}">
      <dgm:prSet/>
      <dgm:spPr/>
      <dgm:t>
        <a:bodyPr/>
        <a:lstStyle/>
        <a:p>
          <a:r>
            <a:rPr lang="en-GB" b="1"/>
            <a:t>ResultCalculator</a:t>
          </a:r>
          <a:r>
            <a:rPr lang="en-GB"/>
            <a:t> determines the Result of the </a:t>
          </a:r>
          <a:r>
            <a:rPr lang="en-GB" b="1"/>
            <a:t>DiceRoll</a:t>
          </a:r>
          <a:r>
            <a:rPr lang="en-GB"/>
            <a:t> and </a:t>
          </a:r>
          <a:r>
            <a:rPr lang="en-GB" b="1"/>
            <a:t>TargetNumber</a:t>
          </a:r>
          <a:r>
            <a:rPr lang="en-GB"/>
            <a:t> </a:t>
          </a:r>
          <a:endParaRPr lang="en-US"/>
        </a:p>
      </dgm:t>
    </dgm:pt>
    <dgm:pt modelId="{C471B68B-EEC4-4ABF-81D7-E681FA7B7491}" type="parTrans" cxnId="{C93973E3-1EF4-47D4-ABE2-94D95EE9648D}">
      <dgm:prSet/>
      <dgm:spPr/>
      <dgm:t>
        <a:bodyPr/>
        <a:lstStyle/>
        <a:p>
          <a:endParaRPr lang="en-US"/>
        </a:p>
      </dgm:t>
    </dgm:pt>
    <dgm:pt modelId="{A3221DB0-FD3E-4B49-87B7-CD358C54A521}" type="sibTrans" cxnId="{C93973E3-1EF4-47D4-ABE2-94D95EE9648D}">
      <dgm:prSet/>
      <dgm:spPr/>
      <dgm:t>
        <a:bodyPr/>
        <a:lstStyle/>
        <a:p>
          <a:endParaRPr lang="en-US"/>
        </a:p>
      </dgm:t>
    </dgm:pt>
    <dgm:pt modelId="{41FDB065-E7E0-4873-983D-426CC86E69DF}">
      <dgm:prSet/>
      <dgm:spPr/>
      <dgm:t>
        <a:bodyPr/>
        <a:lstStyle/>
        <a:p>
          <a:r>
            <a:rPr lang="en-GB" b="1"/>
            <a:t>Result</a:t>
          </a:r>
          <a:r>
            <a:rPr lang="en-GB"/>
            <a:t> knows the degree of </a:t>
          </a:r>
          <a:r>
            <a:rPr lang="en-GB" b="1"/>
            <a:t>Successes</a:t>
          </a:r>
          <a:r>
            <a:rPr lang="en-GB"/>
            <a:t> and the </a:t>
          </a:r>
          <a:r>
            <a:rPr lang="en-GB" b="1"/>
            <a:t>DiceRoll</a:t>
          </a:r>
          <a:endParaRPr lang="en-US"/>
        </a:p>
      </dgm:t>
    </dgm:pt>
    <dgm:pt modelId="{D74A05F9-7091-4494-AA84-72804605B872}" type="parTrans" cxnId="{8678B098-A29C-4D06-9A75-96B8AEE039FC}">
      <dgm:prSet/>
      <dgm:spPr/>
      <dgm:t>
        <a:bodyPr/>
        <a:lstStyle/>
        <a:p>
          <a:endParaRPr lang="en-US"/>
        </a:p>
      </dgm:t>
    </dgm:pt>
    <dgm:pt modelId="{BBAF8466-0ABE-4F52-AB35-9F872248DFF1}" type="sibTrans" cxnId="{8678B098-A29C-4D06-9A75-96B8AEE039FC}">
      <dgm:prSet/>
      <dgm:spPr/>
      <dgm:t>
        <a:bodyPr/>
        <a:lstStyle/>
        <a:p>
          <a:endParaRPr lang="en-US"/>
        </a:p>
      </dgm:t>
    </dgm:pt>
    <dgm:pt modelId="{F76E9239-F2E8-4641-A39B-F5D2E80453C1}">
      <dgm:prSet/>
      <dgm:spPr/>
      <dgm:t>
        <a:bodyPr/>
        <a:lstStyle/>
        <a:p>
          <a:r>
            <a:rPr lang="en-GB" b="1"/>
            <a:t>OutcomeAdjudicator</a:t>
          </a:r>
          <a:r>
            <a:rPr lang="en-GB"/>
            <a:t> compares the </a:t>
          </a:r>
          <a:r>
            <a:rPr lang="en-GB" b="1"/>
            <a:t>Result</a:t>
          </a:r>
          <a:r>
            <a:rPr lang="en-GB"/>
            <a:t> for the </a:t>
          </a:r>
          <a:r>
            <a:rPr lang="en-GB" b="1"/>
            <a:t>Participants</a:t>
          </a:r>
          <a:r>
            <a:rPr lang="en-GB"/>
            <a:t> to determine the </a:t>
          </a:r>
          <a:r>
            <a:rPr lang="en-GB" b="1"/>
            <a:t>Outcome</a:t>
          </a:r>
          <a:endParaRPr lang="en-US"/>
        </a:p>
      </dgm:t>
    </dgm:pt>
    <dgm:pt modelId="{E7A63837-5E68-4390-8E39-A53AE9EC4144}" type="parTrans" cxnId="{2383E7C0-DA68-47F2-95C6-04404990FEE5}">
      <dgm:prSet/>
      <dgm:spPr/>
      <dgm:t>
        <a:bodyPr/>
        <a:lstStyle/>
        <a:p>
          <a:endParaRPr lang="en-US"/>
        </a:p>
      </dgm:t>
    </dgm:pt>
    <dgm:pt modelId="{8F889824-7D19-4704-B141-F14742328F41}" type="sibTrans" cxnId="{2383E7C0-DA68-47F2-95C6-04404990FEE5}">
      <dgm:prSet/>
      <dgm:spPr/>
      <dgm:t>
        <a:bodyPr/>
        <a:lstStyle/>
        <a:p>
          <a:endParaRPr lang="en-US"/>
        </a:p>
      </dgm:t>
    </dgm:pt>
    <dgm:pt modelId="{6A80ABAD-A9D2-6A4B-AD3B-BF7CE6B749CF}" type="pres">
      <dgm:prSet presAssocID="{14EC8663-E920-46CD-B993-605F5128466C}" presName="diagram" presStyleCnt="0">
        <dgm:presLayoutVars>
          <dgm:dir/>
          <dgm:resizeHandles val="exact"/>
        </dgm:presLayoutVars>
      </dgm:prSet>
      <dgm:spPr/>
    </dgm:pt>
    <dgm:pt modelId="{4CD7A11B-9FD8-804C-8547-51D804F77EC5}" type="pres">
      <dgm:prSet presAssocID="{DF08465E-FF32-4FA0-AF8A-C811C4DBA4AB}" presName="node" presStyleLbl="node1" presStyleIdx="0" presStyleCnt="9">
        <dgm:presLayoutVars>
          <dgm:bulletEnabled val="1"/>
        </dgm:presLayoutVars>
      </dgm:prSet>
      <dgm:spPr/>
    </dgm:pt>
    <dgm:pt modelId="{E4F5524C-9AD7-EB46-AF61-B2AA292D08B3}" type="pres">
      <dgm:prSet presAssocID="{DD6BDF81-00CC-4BB3-B6B2-532F9AC667F5}" presName="sibTrans" presStyleCnt="0"/>
      <dgm:spPr/>
    </dgm:pt>
    <dgm:pt modelId="{9049DD7C-CE55-0D40-B4E6-AB308CEAD048}" type="pres">
      <dgm:prSet presAssocID="{03B0B915-925F-43EE-B0BD-7DD7FA07584C}" presName="node" presStyleLbl="node1" presStyleIdx="1" presStyleCnt="9">
        <dgm:presLayoutVars>
          <dgm:bulletEnabled val="1"/>
        </dgm:presLayoutVars>
      </dgm:prSet>
      <dgm:spPr/>
    </dgm:pt>
    <dgm:pt modelId="{FDD7AFEC-56E1-8E4D-B2B4-5AF6D048E35E}" type="pres">
      <dgm:prSet presAssocID="{72AFC160-9F43-4380-8591-0C2F9E11BCD5}" presName="sibTrans" presStyleCnt="0"/>
      <dgm:spPr/>
    </dgm:pt>
    <dgm:pt modelId="{73D07E6C-0267-3140-96BF-A3B7C6E38B96}" type="pres">
      <dgm:prSet presAssocID="{E2805673-DFDF-4ACB-9600-9B8DB9148431}" presName="node" presStyleLbl="node1" presStyleIdx="2" presStyleCnt="9">
        <dgm:presLayoutVars>
          <dgm:bulletEnabled val="1"/>
        </dgm:presLayoutVars>
      </dgm:prSet>
      <dgm:spPr/>
    </dgm:pt>
    <dgm:pt modelId="{F0F1576D-430E-7842-B02F-DD6BA19A8842}" type="pres">
      <dgm:prSet presAssocID="{91558B1F-BFFF-4164-83F7-19E4A1E9137C}" presName="sibTrans" presStyleCnt="0"/>
      <dgm:spPr/>
    </dgm:pt>
    <dgm:pt modelId="{DDF62E42-F8D0-A142-816D-39A43D460446}" type="pres">
      <dgm:prSet presAssocID="{D62FBA3A-C744-4549-AA48-FB5CBDA12910}" presName="node" presStyleLbl="node1" presStyleIdx="3" presStyleCnt="9">
        <dgm:presLayoutVars>
          <dgm:bulletEnabled val="1"/>
        </dgm:presLayoutVars>
      </dgm:prSet>
      <dgm:spPr/>
    </dgm:pt>
    <dgm:pt modelId="{3B0461CE-4482-F64B-A24F-570BE45E9BDC}" type="pres">
      <dgm:prSet presAssocID="{2C7F4878-06C5-400B-8A48-8D8D61B02B31}" presName="sibTrans" presStyleCnt="0"/>
      <dgm:spPr/>
    </dgm:pt>
    <dgm:pt modelId="{8C4FF110-16A4-6A49-8622-44F2A1EC9599}" type="pres">
      <dgm:prSet presAssocID="{DFB2D8AC-300A-4D27-8A20-A7B7E9FC47F1}" presName="node" presStyleLbl="node1" presStyleIdx="4" presStyleCnt="9">
        <dgm:presLayoutVars>
          <dgm:bulletEnabled val="1"/>
        </dgm:presLayoutVars>
      </dgm:prSet>
      <dgm:spPr/>
    </dgm:pt>
    <dgm:pt modelId="{1A8C789E-3E95-4A40-A0C9-AB6D90B0750E}" type="pres">
      <dgm:prSet presAssocID="{0F13128B-7372-42DA-81A7-0364550AD700}" presName="sibTrans" presStyleCnt="0"/>
      <dgm:spPr/>
    </dgm:pt>
    <dgm:pt modelId="{09951A74-7704-E547-A1FC-31CFB29BEFB2}" type="pres">
      <dgm:prSet presAssocID="{1AAEA267-6DF9-4D08-9A0E-11AD097DF9C4}" presName="node" presStyleLbl="node1" presStyleIdx="5" presStyleCnt="9">
        <dgm:presLayoutVars>
          <dgm:bulletEnabled val="1"/>
        </dgm:presLayoutVars>
      </dgm:prSet>
      <dgm:spPr/>
    </dgm:pt>
    <dgm:pt modelId="{1793C22D-06B8-7942-9B1B-1AFC405B9720}" type="pres">
      <dgm:prSet presAssocID="{A140AA78-F068-4AA8-9AB5-54A6CB2A289A}" presName="sibTrans" presStyleCnt="0"/>
      <dgm:spPr/>
    </dgm:pt>
    <dgm:pt modelId="{6F79941A-F2BA-414C-ABBE-152FF25A7AA7}" type="pres">
      <dgm:prSet presAssocID="{726B9352-352D-4BA6-A49F-5EEF700BB320}" presName="node" presStyleLbl="node1" presStyleIdx="6" presStyleCnt="9">
        <dgm:presLayoutVars>
          <dgm:bulletEnabled val="1"/>
        </dgm:presLayoutVars>
      </dgm:prSet>
      <dgm:spPr/>
    </dgm:pt>
    <dgm:pt modelId="{DC924D58-ED61-E246-91A4-6391CD699A1A}" type="pres">
      <dgm:prSet presAssocID="{A3221DB0-FD3E-4B49-87B7-CD358C54A521}" presName="sibTrans" presStyleCnt="0"/>
      <dgm:spPr/>
    </dgm:pt>
    <dgm:pt modelId="{D8A10DA6-D5F4-A549-B791-2494B3FF853D}" type="pres">
      <dgm:prSet presAssocID="{41FDB065-E7E0-4873-983D-426CC86E69DF}" presName="node" presStyleLbl="node1" presStyleIdx="7" presStyleCnt="9">
        <dgm:presLayoutVars>
          <dgm:bulletEnabled val="1"/>
        </dgm:presLayoutVars>
      </dgm:prSet>
      <dgm:spPr/>
    </dgm:pt>
    <dgm:pt modelId="{36C3D91D-B4EC-8B42-8524-F2BBF67DF809}" type="pres">
      <dgm:prSet presAssocID="{BBAF8466-0ABE-4F52-AB35-9F872248DFF1}" presName="sibTrans" presStyleCnt="0"/>
      <dgm:spPr/>
    </dgm:pt>
    <dgm:pt modelId="{79149FE8-AF50-E24B-9203-9D8C33D884D9}" type="pres">
      <dgm:prSet presAssocID="{F76E9239-F2E8-4641-A39B-F5D2E80453C1}" presName="node" presStyleLbl="node1" presStyleIdx="8" presStyleCnt="9">
        <dgm:presLayoutVars>
          <dgm:bulletEnabled val="1"/>
        </dgm:presLayoutVars>
      </dgm:prSet>
      <dgm:spPr/>
    </dgm:pt>
  </dgm:ptLst>
  <dgm:cxnLst>
    <dgm:cxn modelId="{995F3F1C-4FBE-A341-83F7-E8A8DF109454}" type="presOf" srcId="{D62FBA3A-C744-4549-AA48-FB5CBDA12910}" destId="{DDF62E42-F8D0-A142-816D-39A43D460446}" srcOrd="0" destOrd="0" presId="urn:microsoft.com/office/officeart/2005/8/layout/default"/>
    <dgm:cxn modelId="{1F72C224-352F-884A-BE1B-1C0A7B97EDDD}" type="presOf" srcId="{E2805673-DFDF-4ACB-9600-9B8DB9148431}" destId="{73D07E6C-0267-3140-96BF-A3B7C6E38B96}" srcOrd="0" destOrd="0" presId="urn:microsoft.com/office/officeart/2005/8/layout/default"/>
    <dgm:cxn modelId="{E58F1543-7AEB-5B40-AF76-89F9A1551485}" type="presOf" srcId="{14EC8663-E920-46CD-B993-605F5128466C}" destId="{6A80ABAD-A9D2-6A4B-AD3B-BF7CE6B749CF}" srcOrd="0" destOrd="0" presId="urn:microsoft.com/office/officeart/2005/8/layout/default"/>
    <dgm:cxn modelId="{57542346-0CA7-124E-B8C4-B6527C53E7CD}" type="presOf" srcId="{F76E9239-F2E8-4641-A39B-F5D2E80453C1}" destId="{79149FE8-AF50-E24B-9203-9D8C33D884D9}" srcOrd="0" destOrd="0" presId="urn:microsoft.com/office/officeart/2005/8/layout/default"/>
    <dgm:cxn modelId="{292E485C-C22F-4D5B-B093-B94B34E9468A}" srcId="{14EC8663-E920-46CD-B993-605F5128466C}" destId="{E2805673-DFDF-4ACB-9600-9B8DB9148431}" srcOrd="2" destOrd="0" parTransId="{25310244-07F0-4F87-96C9-4CDDDF880F84}" sibTransId="{91558B1F-BFFF-4164-83F7-19E4A1E9137C}"/>
    <dgm:cxn modelId="{5B76D47C-1410-9141-B5B9-A78CB1B29829}" type="presOf" srcId="{DF08465E-FF32-4FA0-AF8A-C811C4DBA4AB}" destId="{4CD7A11B-9FD8-804C-8547-51D804F77EC5}" srcOrd="0" destOrd="0" presId="urn:microsoft.com/office/officeart/2005/8/layout/default"/>
    <dgm:cxn modelId="{06461C7D-E82E-0046-ABA3-D7CD354ECC49}" type="presOf" srcId="{DFB2D8AC-300A-4D27-8A20-A7B7E9FC47F1}" destId="{8C4FF110-16A4-6A49-8622-44F2A1EC9599}" srcOrd="0" destOrd="0" presId="urn:microsoft.com/office/officeart/2005/8/layout/default"/>
    <dgm:cxn modelId="{85F5168A-930C-E244-AE4E-F046503BF46A}" type="presOf" srcId="{41FDB065-E7E0-4873-983D-426CC86E69DF}" destId="{D8A10DA6-D5F4-A549-B791-2494B3FF853D}" srcOrd="0" destOrd="0" presId="urn:microsoft.com/office/officeart/2005/8/layout/default"/>
    <dgm:cxn modelId="{95932F91-6C53-49DA-B07D-DE0ED35351E4}" srcId="{14EC8663-E920-46CD-B993-605F5128466C}" destId="{DFB2D8AC-300A-4D27-8A20-A7B7E9FC47F1}" srcOrd="4" destOrd="0" parTransId="{93BE50D9-379A-4028-8ABD-2DF8E026002E}" sibTransId="{0F13128B-7372-42DA-81A7-0364550AD700}"/>
    <dgm:cxn modelId="{8678B098-A29C-4D06-9A75-96B8AEE039FC}" srcId="{14EC8663-E920-46CD-B993-605F5128466C}" destId="{41FDB065-E7E0-4873-983D-426CC86E69DF}" srcOrd="7" destOrd="0" parTransId="{D74A05F9-7091-4494-AA84-72804605B872}" sibTransId="{BBAF8466-0ABE-4F52-AB35-9F872248DFF1}"/>
    <dgm:cxn modelId="{C8DCFBAB-7F45-4497-87AC-D07317491EEF}" srcId="{14EC8663-E920-46CD-B993-605F5128466C}" destId="{1AAEA267-6DF9-4D08-9A0E-11AD097DF9C4}" srcOrd="5" destOrd="0" parTransId="{5A63FB3C-1DB7-40DC-9A95-E4F90BD081C2}" sibTransId="{A140AA78-F068-4AA8-9AB5-54A6CB2A289A}"/>
    <dgm:cxn modelId="{DB2832AD-3E48-415B-BFE7-97A376A45F28}" srcId="{14EC8663-E920-46CD-B993-605F5128466C}" destId="{03B0B915-925F-43EE-B0BD-7DD7FA07584C}" srcOrd="1" destOrd="0" parTransId="{E30E7DEA-320D-4970-B0C1-0F8063C3564E}" sibTransId="{72AFC160-9F43-4380-8591-0C2F9E11BCD5}"/>
    <dgm:cxn modelId="{14FAEFB4-DA66-4665-A20F-1FCDA2634DE1}" srcId="{14EC8663-E920-46CD-B993-605F5128466C}" destId="{DF08465E-FF32-4FA0-AF8A-C811C4DBA4AB}" srcOrd="0" destOrd="0" parTransId="{D5399A96-2886-4506-95D5-9C1A4A25C851}" sibTransId="{DD6BDF81-00CC-4BB3-B6B2-532F9AC667F5}"/>
    <dgm:cxn modelId="{884DE9BA-CE00-41AB-B0DA-048C7FD6400E}" srcId="{14EC8663-E920-46CD-B993-605F5128466C}" destId="{D62FBA3A-C744-4549-AA48-FB5CBDA12910}" srcOrd="3" destOrd="0" parTransId="{EF48D354-6E92-4180-82B4-D195D86F9639}" sibTransId="{2C7F4878-06C5-400B-8A48-8D8D61B02B31}"/>
    <dgm:cxn modelId="{29F36ABF-1857-FD45-9485-72FD22E10207}" type="presOf" srcId="{1AAEA267-6DF9-4D08-9A0E-11AD097DF9C4}" destId="{09951A74-7704-E547-A1FC-31CFB29BEFB2}" srcOrd="0" destOrd="0" presId="urn:microsoft.com/office/officeart/2005/8/layout/default"/>
    <dgm:cxn modelId="{2383E7C0-DA68-47F2-95C6-04404990FEE5}" srcId="{14EC8663-E920-46CD-B993-605F5128466C}" destId="{F76E9239-F2E8-4641-A39B-F5D2E80453C1}" srcOrd="8" destOrd="0" parTransId="{E7A63837-5E68-4390-8E39-A53AE9EC4144}" sibTransId="{8F889824-7D19-4704-B141-F14742328F41}"/>
    <dgm:cxn modelId="{EDFDC9D4-5B66-FE4D-825C-131CACC17E4B}" type="presOf" srcId="{726B9352-352D-4BA6-A49F-5EEF700BB320}" destId="{6F79941A-F2BA-414C-ABBE-152FF25A7AA7}" srcOrd="0" destOrd="0" presId="urn:microsoft.com/office/officeart/2005/8/layout/default"/>
    <dgm:cxn modelId="{C93973E3-1EF4-47D4-ABE2-94D95EE9648D}" srcId="{14EC8663-E920-46CD-B993-605F5128466C}" destId="{726B9352-352D-4BA6-A49F-5EEF700BB320}" srcOrd="6" destOrd="0" parTransId="{C471B68B-EEC4-4ABF-81D7-E681FA7B7491}" sibTransId="{A3221DB0-FD3E-4B49-87B7-CD358C54A521}"/>
    <dgm:cxn modelId="{5FC855EB-A4C9-9E4F-95C5-373F00F00C69}" type="presOf" srcId="{03B0B915-925F-43EE-B0BD-7DD7FA07584C}" destId="{9049DD7C-CE55-0D40-B4E6-AB308CEAD048}" srcOrd="0" destOrd="0" presId="urn:microsoft.com/office/officeart/2005/8/layout/default"/>
    <dgm:cxn modelId="{6F14DFEB-C9D8-7749-B112-1B12EE987653}" type="presParOf" srcId="{6A80ABAD-A9D2-6A4B-AD3B-BF7CE6B749CF}" destId="{4CD7A11B-9FD8-804C-8547-51D804F77EC5}" srcOrd="0" destOrd="0" presId="urn:microsoft.com/office/officeart/2005/8/layout/default"/>
    <dgm:cxn modelId="{33E5D5B7-A29A-9640-9487-30543F678DEF}" type="presParOf" srcId="{6A80ABAD-A9D2-6A4B-AD3B-BF7CE6B749CF}" destId="{E4F5524C-9AD7-EB46-AF61-B2AA292D08B3}" srcOrd="1" destOrd="0" presId="urn:microsoft.com/office/officeart/2005/8/layout/default"/>
    <dgm:cxn modelId="{E414A287-1F13-A649-A919-6F7B18FBCEFD}" type="presParOf" srcId="{6A80ABAD-A9D2-6A4B-AD3B-BF7CE6B749CF}" destId="{9049DD7C-CE55-0D40-B4E6-AB308CEAD048}" srcOrd="2" destOrd="0" presId="urn:microsoft.com/office/officeart/2005/8/layout/default"/>
    <dgm:cxn modelId="{316015C2-C4BD-5148-8F83-5B6BEDEF5E8A}" type="presParOf" srcId="{6A80ABAD-A9D2-6A4B-AD3B-BF7CE6B749CF}" destId="{FDD7AFEC-56E1-8E4D-B2B4-5AF6D048E35E}" srcOrd="3" destOrd="0" presId="urn:microsoft.com/office/officeart/2005/8/layout/default"/>
    <dgm:cxn modelId="{F32AD29A-64B3-7242-A9C8-D1809B03F2EA}" type="presParOf" srcId="{6A80ABAD-A9D2-6A4B-AD3B-BF7CE6B749CF}" destId="{73D07E6C-0267-3140-96BF-A3B7C6E38B96}" srcOrd="4" destOrd="0" presId="urn:microsoft.com/office/officeart/2005/8/layout/default"/>
    <dgm:cxn modelId="{744F4321-8905-1A45-A61A-DD610B730A1E}" type="presParOf" srcId="{6A80ABAD-A9D2-6A4B-AD3B-BF7CE6B749CF}" destId="{F0F1576D-430E-7842-B02F-DD6BA19A8842}" srcOrd="5" destOrd="0" presId="urn:microsoft.com/office/officeart/2005/8/layout/default"/>
    <dgm:cxn modelId="{B3A26A88-635B-D84C-8E36-56E716B56E92}" type="presParOf" srcId="{6A80ABAD-A9D2-6A4B-AD3B-BF7CE6B749CF}" destId="{DDF62E42-F8D0-A142-816D-39A43D460446}" srcOrd="6" destOrd="0" presId="urn:microsoft.com/office/officeart/2005/8/layout/default"/>
    <dgm:cxn modelId="{221C5594-A23A-1244-BD48-55AF21C507FE}" type="presParOf" srcId="{6A80ABAD-A9D2-6A4B-AD3B-BF7CE6B749CF}" destId="{3B0461CE-4482-F64B-A24F-570BE45E9BDC}" srcOrd="7" destOrd="0" presId="urn:microsoft.com/office/officeart/2005/8/layout/default"/>
    <dgm:cxn modelId="{32A6D852-5F74-5A4D-8F7D-DBBB2EF61D61}" type="presParOf" srcId="{6A80ABAD-A9D2-6A4B-AD3B-BF7CE6B749CF}" destId="{8C4FF110-16A4-6A49-8622-44F2A1EC9599}" srcOrd="8" destOrd="0" presId="urn:microsoft.com/office/officeart/2005/8/layout/default"/>
    <dgm:cxn modelId="{3AE2CE39-7428-2D4F-8894-7EA65CC74549}" type="presParOf" srcId="{6A80ABAD-A9D2-6A4B-AD3B-BF7CE6B749CF}" destId="{1A8C789E-3E95-4A40-A0C9-AB6D90B0750E}" srcOrd="9" destOrd="0" presId="urn:microsoft.com/office/officeart/2005/8/layout/default"/>
    <dgm:cxn modelId="{AD2BD4D5-B2C9-6B4D-8566-D3ABE3EDB232}" type="presParOf" srcId="{6A80ABAD-A9D2-6A4B-AD3B-BF7CE6B749CF}" destId="{09951A74-7704-E547-A1FC-31CFB29BEFB2}" srcOrd="10" destOrd="0" presId="urn:microsoft.com/office/officeart/2005/8/layout/default"/>
    <dgm:cxn modelId="{0823BFE6-CB26-9944-8B41-EE7E379D6D55}" type="presParOf" srcId="{6A80ABAD-A9D2-6A4B-AD3B-BF7CE6B749CF}" destId="{1793C22D-06B8-7942-9B1B-1AFC405B9720}" srcOrd="11" destOrd="0" presId="urn:microsoft.com/office/officeart/2005/8/layout/default"/>
    <dgm:cxn modelId="{6017DCCD-9DAB-3048-A41F-2777EE2BB65E}" type="presParOf" srcId="{6A80ABAD-A9D2-6A4B-AD3B-BF7CE6B749CF}" destId="{6F79941A-F2BA-414C-ABBE-152FF25A7AA7}" srcOrd="12" destOrd="0" presId="urn:microsoft.com/office/officeart/2005/8/layout/default"/>
    <dgm:cxn modelId="{03E215BB-E297-CD4A-B14E-66CBD284BCAA}" type="presParOf" srcId="{6A80ABAD-A9D2-6A4B-AD3B-BF7CE6B749CF}" destId="{DC924D58-ED61-E246-91A4-6391CD699A1A}" srcOrd="13" destOrd="0" presId="urn:microsoft.com/office/officeart/2005/8/layout/default"/>
    <dgm:cxn modelId="{7FE62A85-0CA3-224E-8031-2E4F91992090}" type="presParOf" srcId="{6A80ABAD-A9D2-6A4B-AD3B-BF7CE6B749CF}" destId="{D8A10DA6-D5F4-A549-B791-2494B3FF853D}" srcOrd="14" destOrd="0" presId="urn:microsoft.com/office/officeart/2005/8/layout/default"/>
    <dgm:cxn modelId="{86E6C899-2616-4D48-8E3E-B6677D10B7E3}" type="presParOf" srcId="{6A80ABAD-A9D2-6A4B-AD3B-BF7CE6B749CF}" destId="{36C3D91D-B4EC-8B42-8524-F2BBF67DF809}" srcOrd="15" destOrd="0" presId="urn:microsoft.com/office/officeart/2005/8/layout/default"/>
    <dgm:cxn modelId="{D1C72783-4743-D747-9D28-80E54F2F3559}" type="presParOf" srcId="{6A80ABAD-A9D2-6A4B-AD3B-BF7CE6B749CF}" destId="{79149FE8-AF50-E24B-9203-9D8C33D884D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7AA81F-F3CE-45B2-BAF0-F0D82698B5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BF5A91-4A85-4132-B726-2C96CC4D5DE7}">
      <dgm:prSet/>
      <dgm:spPr/>
      <dgm:t>
        <a:bodyPr/>
        <a:lstStyle/>
        <a:p>
          <a:r>
            <a:rPr lang="en-US"/>
            <a:t>Model a story with CRC cards</a:t>
          </a:r>
        </a:p>
      </dgm:t>
    </dgm:pt>
    <dgm:pt modelId="{6E74473D-1F1A-4DCD-BB76-36F5D7C5306E}" type="parTrans" cxnId="{8AA99141-9918-479C-9F3E-AF5BE3BC7FDC}">
      <dgm:prSet/>
      <dgm:spPr/>
      <dgm:t>
        <a:bodyPr/>
        <a:lstStyle/>
        <a:p>
          <a:endParaRPr lang="en-US"/>
        </a:p>
      </dgm:t>
    </dgm:pt>
    <dgm:pt modelId="{B48C1701-2E7B-4201-BFAB-FDB35394F4F7}" type="sibTrans" cxnId="{8AA99141-9918-479C-9F3E-AF5BE3BC7FDC}">
      <dgm:prSet/>
      <dgm:spPr/>
      <dgm:t>
        <a:bodyPr/>
        <a:lstStyle/>
        <a:p>
          <a:endParaRPr lang="en-US"/>
        </a:p>
      </dgm:t>
    </dgm:pt>
    <dgm:pt modelId="{4C3FD789-DD6C-4E5E-9450-4A46C76B8AFF}">
      <dgm:prSet/>
      <dgm:spPr/>
      <dgm:t>
        <a:bodyPr/>
        <a:lstStyle/>
        <a:p>
          <a:r>
            <a:rPr lang="en-US"/>
            <a:t>Ask: What should this object be responsible for?</a:t>
          </a:r>
        </a:p>
      </dgm:t>
    </dgm:pt>
    <dgm:pt modelId="{0D66379D-F851-44CA-916A-61FD51F49854}" type="parTrans" cxnId="{2F1E6D52-FFD6-4372-A0F6-8F0C0BED9011}">
      <dgm:prSet/>
      <dgm:spPr/>
      <dgm:t>
        <a:bodyPr/>
        <a:lstStyle/>
        <a:p>
          <a:endParaRPr lang="en-US"/>
        </a:p>
      </dgm:t>
    </dgm:pt>
    <dgm:pt modelId="{B4290BA3-AF8E-4FD1-8AEC-20C8865955CC}" type="sibTrans" cxnId="{2F1E6D52-FFD6-4372-A0F6-8F0C0BED9011}">
      <dgm:prSet/>
      <dgm:spPr/>
      <dgm:t>
        <a:bodyPr/>
        <a:lstStyle/>
        <a:p>
          <a:endParaRPr lang="en-US"/>
        </a:p>
      </dgm:t>
    </dgm:pt>
    <dgm:pt modelId="{AA2FD057-A529-4C27-93A7-C8E961164A46}">
      <dgm:prSet/>
      <dgm:spPr/>
      <dgm:t>
        <a:bodyPr/>
        <a:lstStyle/>
        <a:p>
          <a:r>
            <a:rPr lang="en-US"/>
            <a:t>Write tests for behaviors—not methods</a:t>
          </a:r>
        </a:p>
      </dgm:t>
    </dgm:pt>
    <dgm:pt modelId="{D2F9D682-4DAC-41F9-8002-14DAB50FD516}" type="parTrans" cxnId="{0F3EDCF5-49AA-44E9-A992-9BAB9D447539}">
      <dgm:prSet/>
      <dgm:spPr/>
      <dgm:t>
        <a:bodyPr/>
        <a:lstStyle/>
        <a:p>
          <a:endParaRPr lang="en-US"/>
        </a:p>
      </dgm:t>
    </dgm:pt>
    <dgm:pt modelId="{74A4A28B-1095-49FE-BA08-88FF4F6CD2C7}" type="sibTrans" cxnId="{0F3EDCF5-49AA-44E9-A992-9BAB9D447539}">
      <dgm:prSet/>
      <dgm:spPr/>
      <dgm:t>
        <a:bodyPr/>
        <a:lstStyle/>
        <a:p>
          <a:endParaRPr lang="en-US"/>
        </a:p>
      </dgm:t>
    </dgm:pt>
    <dgm:pt modelId="{272DADB8-3F25-4EE3-A265-AC1CAD32077C}" type="pres">
      <dgm:prSet presAssocID="{B17AA81F-F3CE-45B2-BAF0-F0D82698B5EE}" presName="root" presStyleCnt="0">
        <dgm:presLayoutVars>
          <dgm:dir/>
          <dgm:resizeHandles val="exact"/>
        </dgm:presLayoutVars>
      </dgm:prSet>
      <dgm:spPr/>
    </dgm:pt>
    <dgm:pt modelId="{A544778D-DFE2-4DDC-A5DD-AEAD234B0F8C}" type="pres">
      <dgm:prSet presAssocID="{31BF5A91-4A85-4132-B726-2C96CC4D5DE7}" presName="compNode" presStyleCnt="0"/>
      <dgm:spPr/>
    </dgm:pt>
    <dgm:pt modelId="{D97793D3-D600-474C-82B8-4C8264192972}" type="pres">
      <dgm:prSet presAssocID="{31BF5A91-4A85-4132-B726-2C96CC4D5DE7}" presName="bgRect" presStyleLbl="bgShp" presStyleIdx="0" presStyleCnt="3"/>
      <dgm:spPr/>
    </dgm:pt>
    <dgm:pt modelId="{03AF74FE-6D6E-460C-9666-0BDE2ED4320D}" type="pres">
      <dgm:prSet presAssocID="{31BF5A91-4A85-4132-B726-2C96CC4D5D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B64160AA-8B97-469B-9793-87A3C74F5DA7}" type="pres">
      <dgm:prSet presAssocID="{31BF5A91-4A85-4132-B726-2C96CC4D5DE7}" presName="spaceRect" presStyleCnt="0"/>
      <dgm:spPr/>
    </dgm:pt>
    <dgm:pt modelId="{2B42514D-2781-48DE-B0D4-F63D02DDADB7}" type="pres">
      <dgm:prSet presAssocID="{31BF5A91-4A85-4132-B726-2C96CC4D5DE7}" presName="parTx" presStyleLbl="revTx" presStyleIdx="0" presStyleCnt="3">
        <dgm:presLayoutVars>
          <dgm:chMax val="0"/>
          <dgm:chPref val="0"/>
        </dgm:presLayoutVars>
      </dgm:prSet>
      <dgm:spPr/>
    </dgm:pt>
    <dgm:pt modelId="{91FFCD1B-81C3-4F08-B3BF-DE30A4AFC7EC}" type="pres">
      <dgm:prSet presAssocID="{B48C1701-2E7B-4201-BFAB-FDB35394F4F7}" presName="sibTrans" presStyleCnt="0"/>
      <dgm:spPr/>
    </dgm:pt>
    <dgm:pt modelId="{34E0C825-3BC7-4028-8B62-B0B0DC48CF23}" type="pres">
      <dgm:prSet presAssocID="{4C3FD789-DD6C-4E5E-9450-4A46C76B8AFF}" presName="compNode" presStyleCnt="0"/>
      <dgm:spPr/>
    </dgm:pt>
    <dgm:pt modelId="{B013E63A-0D2A-4E77-9894-F0787A810432}" type="pres">
      <dgm:prSet presAssocID="{4C3FD789-DD6C-4E5E-9450-4A46C76B8AFF}" presName="bgRect" presStyleLbl="bgShp" presStyleIdx="1" presStyleCnt="3"/>
      <dgm:spPr/>
    </dgm:pt>
    <dgm:pt modelId="{ADD7D6CC-B5AE-40B2-8658-071CF7EFA552}" type="pres">
      <dgm:prSet presAssocID="{4C3FD789-DD6C-4E5E-9450-4A46C76B8A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7FF20463-FB06-4333-B404-BD596B24DC73}" type="pres">
      <dgm:prSet presAssocID="{4C3FD789-DD6C-4E5E-9450-4A46C76B8AFF}" presName="spaceRect" presStyleCnt="0"/>
      <dgm:spPr/>
    </dgm:pt>
    <dgm:pt modelId="{9E206B0C-9F3F-458A-8044-AAFA9297E71B}" type="pres">
      <dgm:prSet presAssocID="{4C3FD789-DD6C-4E5E-9450-4A46C76B8AFF}" presName="parTx" presStyleLbl="revTx" presStyleIdx="1" presStyleCnt="3">
        <dgm:presLayoutVars>
          <dgm:chMax val="0"/>
          <dgm:chPref val="0"/>
        </dgm:presLayoutVars>
      </dgm:prSet>
      <dgm:spPr/>
    </dgm:pt>
    <dgm:pt modelId="{336D7A8C-8B97-40EC-9E92-3594CFE6D84E}" type="pres">
      <dgm:prSet presAssocID="{B4290BA3-AF8E-4FD1-8AEC-20C8865955CC}" presName="sibTrans" presStyleCnt="0"/>
      <dgm:spPr/>
    </dgm:pt>
    <dgm:pt modelId="{85449355-68A1-4F84-B0B1-88B886F25778}" type="pres">
      <dgm:prSet presAssocID="{AA2FD057-A529-4C27-93A7-C8E961164A46}" presName="compNode" presStyleCnt="0"/>
      <dgm:spPr/>
    </dgm:pt>
    <dgm:pt modelId="{6F1BC4AB-8548-4950-9FD7-CD71E23F688A}" type="pres">
      <dgm:prSet presAssocID="{AA2FD057-A529-4C27-93A7-C8E961164A46}" presName="bgRect" presStyleLbl="bgShp" presStyleIdx="2" presStyleCnt="3"/>
      <dgm:spPr/>
    </dgm:pt>
    <dgm:pt modelId="{04D5E840-0A28-4CDE-9820-530E9B2368EC}" type="pres">
      <dgm:prSet presAssocID="{AA2FD057-A529-4C27-93A7-C8E961164A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A9459DA2-2174-4DA7-91EB-1FE31806C673}" type="pres">
      <dgm:prSet presAssocID="{AA2FD057-A529-4C27-93A7-C8E961164A46}" presName="spaceRect" presStyleCnt="0"/>
      <dgm:spPr/>
    </dgm:pt>
    <dgm:pt modelId="{C1AE607E-CA39-4F2C-89D5-25438E2F947B}" type="pres">
      <dgm:prSet presAssocID="{AA2FD057-A529-4C27-93A7-C8E961164A46}" presName="parTx" presStyleLbl="revTx" presStyleIdx="2" presStyleCnt="3">
        <dgm:presLayoutVars>
          <dgm:chMax val="0"/>
          <dgm:chPref val="0"/>
        </dgm:presLayoutVars>
      </dgm:prSet>
      <dgm:spPr/>
    </dgm:pt>
  </dgm:ptLst>
  <dgm:cxnLst>
    <dgm:cxn modelId="{F8F6BF34-0E56-43BE-911D-9A76A419E619}" type="presOf" srcId="{B17AA81F-F3CE-45B2-BAF0-F0D82698B5EE}" destId="{272DADB8-3F25-4EE3-A265-AC1CAD32077C}" srcOrd="0" destOrd="0" presId="urn:microsoft.com/office/officeart/2018/2/layout/IconVerticalSolidList"/>
    <dgm:cxn modelId="{8AA99141-9918-479C-9F3E-AF5BE3BC7FDC}" srcId="{B17AA81F-F3CE-45B2-BAF0-F0D82698B5EE}" destId="{31BF5A91-4A85-4132-B726-2C96CC4D5DE7}" srcOrd="0" destOrd="0" parTransId="{6E74473D-1F1A-4DCD-BB76-36F5D7C5306E}" sibTransId="{B48C1701-2E7B-4201-BFAB-FDB35394F4F7}"/>
    <dgm:cxn modelId="{2F1E6D52-FFD6-4372-A0F6-8F0C0BED9011}" srcId="{B17AA81F-F3CE-45B2-BAF0-F0D82698B5EE}" destId="{4C3FD789-DD6C-4E5E-9450-4A46C76B8AFF}" srcOrd="1" destOrd="0" parTransId="{0D66379D-F851-44CA-916A-61FD51F49854}" sibTransId="{B4290BA3-AF8E-4FD1-8AEC-20C8865955CC}"/>
    <dgm:cxn modelId="{29885A86-3A2C-4CBC-9DE0-3A1EC9105C59}" type="presOf" srcId="{31BF5A91-4A85-4132-B726-2C96CC4D5DE7}" destId="{2B42514D-2781-48DE-B0D4-F63D02DDADB7}" srcOrd="0" destOrd="0" presId="urn:microsoft.com/office/officeart/2018/2/layout/IconVerticalSolidList"/>
    <dgm:cxn modelId="{50CD9CB5-A9BE-4319-8B66-4D68FEAA1A78}" type="presOf" srcId="{AA2FD057-A529-4C27-93A7-C8E961164A46}" destId="{C1AE607E-CA39-4F2C-89D5-25438E2F947B}" srcOrd="0" destOrd="0" presId="urn:microsoft.com/office/officeart/2018/2/layout/IconVerticalSolidList"/>
    <dgm:cxn modelId="{DD8B47BF-57D8-4167-AAAC-C24CB87A3C96}" type="presOf" srcId="{4C3FD789-DD6C-4E5E-9450-4A46C76B8AFF}" destId="{9E206B0C-9F3F-458A-8044-AAFA9297E71B}" srcOrd="0" destOrd="0" presId="urn:microsoft.com/office/officeart/2018/2/layout/IconVerticalSolidList"/>
    <dgm:cxn modelId="{0F3EDCF5-49AA-44E9-A992-9BAB9D447539}" srcId="{B17AA81F-F3CE-45B2-BAF0-F0D82698B5EE}" destId="{AA2FD057-A529-4C27-93A7-C8E961164A46}" srcOrd="2" destOrd="0" parTransId="{D2F9D682-4DAC-41F9-8002-14DAB50FD516}" sibTransId="{74A4A28B-1095-49FE-BA08-88FF4F6CD2C7}"/>
    <dgm:cxn modelId="{EEDB2717-641F-4F58-8D6D-063EE8D1F19A}" type="presParOf" srcId="{272DADB8-3F25-4EE3-A265-AC1CAD32077C}" destId="{A544778D-DFE2-4DDC-A5DD-AEAD234B0F8C}" srcOrd="0" destOrd="0" presId="urn:microsoft.com/office/officeart/2018/2/layout/IconVerticalSolidList"/>
    <dgm:cxn modelId="{18B0924B-0EDF-4C59-BB19-EE48AECAEC56}" type="presParOf" srcId="{A544778D-DFE2-4DDC-A5DD-AEAD234B0F8C}" destId="{D97793D3-D600-474C-82B8-4C8264192972}" srcOrd="0" destOrd="0" presId="urn:microsoft.com/office/officeart/2018/2/layout/IconVerticalSolidList"/>
    <dgm:cxn modelId="{160B794B-9EEA-4899-BAB0-6066C8FF8AD7}" type="presParOf" srcId="{A544778D-DFE2-4DDC-A5DD-AEAD234B0F8C}" destId="{03AF74FE-6D6E-460C-9666-0BDE2ED4320D}" srcOrd="1" destOrd="0" presId="urn:microsoft.com/office/officeart/2018/2/layout/IconVerticalSolidList"/>
    <dgm:cxn modelId="{85A298FD-D596-485F-83C0-9B1B9A9270BB}" type="presParOf" srcId="{A544778D-DFE2-4DDC-A5DD-AEAD234B0F8C}" destId="{B64160AA-8B97-469B-9793-87A3C74F5DA7}" srcOrd="2" destOrd="0" presId="urn:microsoft.com/office/officeart/2018/2/layout/IconVerticalSolidList"/>
    <dgm:cxn modelId="{E8F45CDD-EBFD-43F8-8308-11FDC5821450}" type="presParOf" srcId="{A544778D-DFE2-4DDC-A5DD-AEAD234B0F8C}" destId="{2B42514D-2781-48DE-B0D4-F63D02DDADB7}" srcOrd="3" destOrd="0" presId="urn:microsoft.com/office/officeart/2018/2/layout/IconVerticalSolidList"/>
    <dgm:cxn modelId="{0ECD533C-5A1B-4809-B37F-FCB597E3CACC}" type="presParOf" srcId="{272DADB8-3F25-4EE3-A265-AC1CAD32077C}" destId="{91FFCD1B-81C3-4F08-B3BF-DE30A4AFC7EC}" srcOrd="1" destOrd="0" presId="urn:microsoft.com/office/officeart/2018/2/layout/IconVerticalSolidList"/>
    <dgm:cxn modelId="{F048349D-FA4A-42DF-9136-34DE4201BF94}" type="presParOf" srcId="{272DADB8-3F25-4EE3-A265-AC1CAD32077C}" destId="{34E0C825-3BC7-4028-8B62-B0B0DC48CF23}" srcOrd="2" destOrd="0" presId="urn:microsoft.com/office/officeart/2018/2/layout/IconVerticalSolidList"/>
    <dgm:cxn modelId="{DC93914D-81B5-424E-A7A5-F52C2F1063F6}" type="presParOf" srcId="{34E0C825-3BC7-4028-8B62-B0B0DC48CF23}" destId="{B013E63A-0D2A-4E77-9894-F0787A810432}" srcOrd="0" destOrd="0" presId="urn:microsoft.com/office/officeart/2018/2/layout/IconVerticalSolidList"/>
    <dgm:cxn modelId="{D8E3692D-F633-420B-AA6A-C8960CB15F9B}" type="presParOf" srcId="{34E0C825-3BC7-4028-8B62-B0B0DC48CF23}" destId="{ADD7D6CC-B5AE-40B2-8658-071CF7EFA552}" srcOrd="1" destOrd="0" presId="urn:microsoft.com/office/officeart/2018/2/layout/IconVerticalSolidList"/>
    <dgm:cxn modelId="{71C31916-7A53-4D3C-ADB6-4FCAD3489E73}" type="presParOf" srcId="{34E0C825-3BC7-4028-8B62-B0B0DC48CF23}" destId="{7FF20463-FB06-4333-B404-BD596B24DC73}" srcOrd="2" destOrd="0" presId="urn:microsoft.com/office/officeart/2018/2/layout/IconVerticalSolidList"/>
    <dgm:cxn modelId="{4AD7DA95-5031-48F3-B760-38A18FE34BB1}" type="presParOf" srcId="{34E0C825-3BC7-4028-8B62-B0B0DC48CF23}" destId="{9E206B0C-9F3F-458A-8044-AAFA9297E71B}" srcOrd="3" destOrd="0" presId="urn:microsoft.com/office/officeart/2018/2/layout/IconVerticalSolidList"/>
    <dgm:cxn modelId="{508D9FAB-73B6-45F6-8D28-2639FBC8A191}" type="presParOf" srcId="{272DADB8-3F25-4EE3-A265-AC1CAD32077C}" destId="{336D7A8C-8B97-40EC-9E92-3594CFE6D84E}" srcOrd="3" destOrd="0" presId="urn:microsoft.com/office/officeart/2018/2/layout/IconVerticalSolidList"/>
    <dgm:cxn modelId="{757B009A-27B0-49F8-AB4E-E2CF3934011D}" type="presParOf" srcId="{272DADB8-3F25-4EE3-A265-AC1CAD32077C}" destId="{85449355-68A1-4F84-B0B1-88B886F25778}" srcOrd="4" destOrd="0" presId="urn:microsoft.com/office/officeart/2018/2/layout/IconVerticalSolidList"/>
    <dgm:cxn modelId="{1F1EC061-1EBC-489D-B626-023FEA35ABE5}" type="presParOf" srcId="{85449355-68A1-4F84-B0B1-88B886F25778}" destId="{6F1BC4AB-8548-4950-9FD7-CD71E23F688A}" srcOrd="0" destOrd="0" presId="urn:microsoft.com/office/officeart/2018/2/layout/IconVerticalSolidList"/>
    <dgm:cxn modelId="{948A1584-9AFD-4B9E-A178-6A6D01E025AF}" type="presParOf" srcId="{85449355-68A1-4F84-B0B1-88B886F25778}" destId="{04D5E840-0A28-4CDE-9820-530E9B2368EC}" srcOrd="1" destOrd="0" presId="urn:microsoft.com/office/officeart/2018/2/layout/IconVerticalSolidList"/>
    <dgm:cxn modelId="{B0C3F349-EB55-4C98-AF74-77AA7D887398}" type="presParOf" srcId="{85449355-68A1-4F84-B0B1-88B886F25778}" destId="{A9459DA2-2174-4DA7-91EB-1FE31806C673}" srcOrd="2" destOrd="0" presId="urn:microsoft.com/office/officeart/2018/2/layout/IconVerticalSolidList"/>
    <dgm:cxn modelId="{9EF174EF-A2FC-41B6-9B51-CCB32F6E8F36}" type="presParOf" srcId="{85449355-68A1-4F84-B0B1-88B886F25778}" destId="{C1AE607E-CA39-4F2C-89D5-25438E2F947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F318-08B6-EC4B-842C-6C04E68AD9F5}">
      <dsp:nvSpPr>
        <dsp:cNvPr id="0" name=""/>
        <dsp:cNvSpPr/>
      </dsp:nvSpPr>
      <dsp:spPr>
        <a:xfrm>
          <a:off x="0" y="0"/>
          <a:ext cx="5392442" cy="803867"/>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RDD: The Key to DDD</a:t>
          </a:r>
          <a:endParaRPr lang="en-US" sz="3200" kern="1200"/>
        </a:p>
      </dsp:txBody>
      <dsp:txXfrm>
        <a:off x="23544" y="23544"/>
        <a:ext cx="4457081" cy="756779"/>
      </dsp:txXfrm>
    </dsp:sp>
    <dsp:sp modelId="{13EC805E-A04A-5B41-8777-C1CB95918D74}">
      <dsp:nvSpPr>
        <dsp:cNvPr id="0" name=""/>
        <dsp:cNvSpPr/>
      </dsp:nvSpPr>
      <dsp:spPr>
        <a:xfrm>
          <a:off x="451617" y="950024"/>
          <a:ext cx="5392442" cy="803867"/>
        </a:xfrm>
        <a:prstGeom prst="roundRect">
          <a:avLst>
            <a:gd name="adj" fmla="val 10000"/>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RDD Revisited</a:t>
          </a:r>
          <a:endParaRPr lang="en-US" sz="3200" kern="1200"/>
        </a:p>
      </dsp:txBody>
      <dsp:txXfrm>
        <a:off x="475161" y="973568"/>
        <a:ext cx="4371223" cy="756779"/>
      </dsp:txXfrm>
    </dsp:sp>
    <dsp:sp modelId="{7FB6A94A-002E-6448-B91B-F13074FA18AF}">
      <dsp:nvSpPr>
        <dsp:cNvPr id="0" name=""/>
        <dsp:cNvSpPr/>
      </dsp:nvSpPr>
      <dsp:spPr>
        <a:xfrm>
          <a:off x="896493" y="1900049"/>
          <a:ext cx="5392442" cy="803867"/>
        </a:xfrm>
        <a:prstGeom prst="roundRect">
          <a:avLst>
            <a:gd name="adj" fmla="val 10000"/>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Applying RDD</a:t>
          </a:r>
        </a:p>
      </dsp:txBody>
      <dsp:txXfrm>
        <a:off x="920037" y="1923593"/>
        <a:ext cx="4377964" cy="756779"/>
      </dsp:txXfrm>
    </dsp:sp>
    <dsp:sp modelId="{C36FA9C4-38BA-1B4C-BB1A-879CB36A127F}">
      <dsp:nvSpPr>
        <dsp:cNvPr id="0" name=""/>
        <dsp:cNvSpPr/>
      </dsp:nvSpPr>
      <dsp:spPr>
        <a:xfrm>
          <a:off x="1348110" y="2850073"/>
          <a:ext cx="5392442" cy="803867"/>
        </a:xfrm>
        <a:prstGeom prst="roundRect">
          <a:avLst>
            <a:gd name="adj" fmla="val 10000"/>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RDD </a:t>
          </a:r>
          <a:r>
            <a:rPr lang="en-GB" sz="3200" kern="1200"/>
            <a:t>Today</a:t>
          </a:r>
          <a:endParaRPr lang="en-US" sz="3200" kern="1200"/>
        </a:p>
      </dsp:txBody>
      <dsp:txXfrm>
        <a:off x="1371654" y="2873617"/>
        <a:ext cx="4371223" cy="756779"/>
      </dsp:txXfrm>
    </dsp:sp>
    <dsp:sp modelId="{180BFCE2-AE50-A741-80D3-C988A89CCCFD}">
      <dsp:nvSpPr>
        <dsp:cNvPr id="0" name=""/>
        <dsp:cNvSpPr/>
      </dsp:nvSpPr>
      <dsp:spPr>
        <a:xfrm>
          <a:off x="4869928" y="615689"/>
          <a:ext cx="522513" cy="52251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987493" y="615689"/>
        <a:ext cx="287383" cy="393191"/>
      </dsp:txXfrm>
    </dsp:sp>
    <dsp:sp modelId="{9CC446DD-369E-334F-85F1-E70326F9F973}">
      <dsp:nvSpPr>
        <dsp:cNvPr id="0" name=""/>
        <dsp:cNvSpPr/>
      </dsp:nvSpPr>
      <dsp:spPr>
        <a:xfrm>
          <a:off x="5321545" y="1565713"/>
          <a:ext cx="522513" cy="522513"/>
        </a:xfrm>
        <a:prstGeom prst="downArrow">
          <a:avLst>
            <a:gd name="adj1" fmla="val 55000"/>
            <a:gd name="adj2" fmla="val 45000"/>
          </a:avLst>
        </a:prstGeom>
        <a:solidFill>
          <a:schemeClr val="accent2">
            <a:tint val="40000"/>
            <a:alpha val="90000"/>
            <a:hueOff val="464328"/>
            <a:satOff val="-20928"/>
            <a:lumOff val="-1477"/>
            <a:alphaOff val="0"/>
          </a:schemeClr>
        </a:solidFill>
        <a:ln w="9525" cap="rnd" cmpd="sng" algn="ctr">
          <a:solidFill>
            <a:schemeClr val="accent2">
              <a:tint val="40000"/>
              <a:alpha val="90000"/>
              <a:hueOff val="464328"/>
              <a:satOff val="-20928"/>
              <a:lumOff val="-14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439110" y="1565713"/>
        <a:ext cx="287383" cy="393191"/>
      </dsp:txXfrm>
    </dsp:sp>
    <dsp:sp modelId="{FAA2F476-F112-1347-9F9D-3263E8B3B1F9}">
      <dsp:nvSpPr>
        <dsp:cNvPr id="0" name=""/>
        <dsp:cNvSpPr/>
      </dsp:nvSpPr>
      <dsp:spPr>
        <a:xfrm>
          <a:off x="5766422" y="2515738"/>
          <a:ext cx="522513" cy="522513"/>
        </a:xfrm>
        <a:prstGeom prst="downArrow">
          <a:avLst>
            <a:gd name="adj1" fmla="val 55000"/>
            <a:gd name="adj2" fmla="val 45000"/>
          </a:avLst>
        </a:prstGeom>
        <a:solidFill>
          <a:schemeClr val="accent2">
            <a:tint val="40000"/>
            <a:alpha val="90000"/>
            <a:hueOff val="928655"/>
            <a:satOff val="-41856"/>
            <a:lumOff val="-2954"/>
            <a:alphaOff val="0"/>
          </a:schemeClr>
        </a:solidFill>
        <a:ln w="9525" cap="rnd" cmpd="sng" algn="ctr">
          <a:solidFill>
            <a:schemeClr val="accent2">
              <a:tint val="40000"/>
              <a:alpha val="90000"/>
              <a:hueOff val="928655"/>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883987" y="2515738"/>
        <a:ext cx="287383" cy="393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D8360-93EF-49D6-848B-11AF83F80972}">
      <dsp:nvSpPr>
        <dsp:cNvPr id="0" name=""/>
        <dsp:cNvSpPr/>
      </dsp:nvSpPr>
      <dsp:spPr>
        <a:xfrm>
          <a:off x="13749" y="408027"/>
          <a:ext cx="711018" cy="711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978D48-ED6A-4781-846C-75C54B5FB9DA}">
      <dsp:nvSpPr>
        <dsp:cNvPr id="0" name=""/>
        <dsp:cNvSpPr/>
      </dsp:nvSpPr>
      <dsp:spPr>
        <a:xfrm>
          <a:off x="163063" y="557341"/>
          <a:ext cx="412390" cy="412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E6932F-9251-46C7-87D7-78AD8E38EC0F}">
      <dsp:nvSpPr>
        <dsp:cNvPr id="0" name=""/>
        <dsp:cNvSpPr/>
      </dsp:nvSpPr>
      <dsp:spPr>
        <a:xfrm>
          <a:off x="877128" y="408027"/>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An </a:t>
          </a:r>
          <a:r>
            <a:rPr lang="en-GB" sz="1100" i="1" kern="1200" dirty="0"/>
            <a:t>application</a:t>
          </a:r>
          <a:r>
            <a:rPr lang="en-GB" sz="1100" kern="1200" dirty="0"/>
            <a:t> – a set of interacting objects</a:t>
          </a:r>
          <a:endParaRPr lang="en-US" sz="1100" kern="1200" dirty="0"/>
        </a:p>
      </dsp:txBody>
      <dsp:txXfrm>
        <a:off x="877128" y="408027"/>
        <a:ext cx="1675971" cy="711018"/>
      </dsp:txXfrm>
    </dsp:sp>
    <dsp:sp modelId="{2EF0D0D8-693E-4E4C-8BE2-7466650B9969}">
      <dsp:nvSpPr>
        <dsp:cNvPr id="0" name=""/>
        <dsp:cNvSpPr/>
      </dsp:nvSpPr>
      <dsp:spPr>
        <a:xfrm>
          <a:off x="2845124" y="408027"/>
          <a:ext cx="711018" cy="711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A6853-C182-44D5-839C-3B373B6994D6}">
      <dsp:nvSpPr>
        <dsp:cNvPr id="0" name=""/>
        <dsp:cNvSpPr/>
      </dsp:nvSpPr>
      <dsp:spPr>
        <a:xfrm>
          <a:off x="2994438" y="557341"/>
          <a:ext cx="412390" cy="412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937E54-3C3B-43BA-9E43-87F1EB9DA93C}">
      <dsp:nvSpPr>
        <dsp:cNvPr id="0" name=""/>
        <dsp:cNvSpPr/>
      </dsp:nvSpPr>
      <dsp:spPr>
        <a:xfrm>
          <a:off x="3708504" y="408027"/>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An </a:t>
          </a:r>
          <a:r>
            <a:rPr lang="en-GB" sz="1100" i="1" kern="1200"/>
            <a:t>object</a:t>
          </a:r>
          <a:r>
            <a:rPr lang="en-GB" sz="1100" kern="1200"/>
            <a:t> – an implementation of one or more roles</a:t>
          </a:r>
          <a:endParaRPr lang="en-US" sz="1100" kern="1200"/>
        </a:p>
      </dsp:txBody>
      <dsp:txXfrm>
        <a:off x="3708504" y="408027"/>
        <a:ext cx="1675971" cy="711018"/>
      </dsp:txXfrm>
    </dsp:sp>
    <dsp:sp modelId="{CC80A957-24B1-48D6-8470-17D622217996}">
      <dsp:nvSpPr>
        <dsp:cNvPr id="0" name=""/>
        <dsp:cNvSpPr/>
      </dsp:nvSpPr>
      <dsp:spPr>
        <a:xfrm>
          <a:off x="5676500" y="408027"/>
          <a:ext cx="711018" cy="711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4F9D4-84C0-44E7-8107-14A68F71CB7A}">
      <dsp:nvSpPr>
        <dsp:cNvPr id="0" name=""/>
        <dsp:cNvSpPr/>
      </dsp:nvSpPr>
      <dsp:spPr>
        <a:xfrm>
          <a:off x="5825814" y="557341"/>
          <a:ext cx="412390" cy="412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BBBE4D-83CE-4907-B538-5C5E0189A173}">
      <dsp:nvSpPr>
        <dsp:cNvPr id="0" name=""/>
        <dsp:cNvSpPr/>
      </dsp:nvSpPr>
      <dsp:spPr>
        <a:xfrm>
          <a:off x="6539879" y="408027"/>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 </a:t>
          </a:r>
          <a:r>
            <a:rPr lang="en-GB" sz="1100" i="1" kern="1200"/>
            <a:t>role</a:t>
          </a:r>
          <a:r>
            <a:rPr lang="en-GB" sz="1100" kern="1200"/>
            <a:t> – a set of related responsibilities that can be used interchangeably</a:t>
          </a:r>
          <a:endParaRPr lang="en-US" sz="1100" kern="1200"/>
        </a:p>
      </dsp:txBody>
      <dsp:txXfrm>
        <a:off x="6539879" y="408027"/>
        <a:ext cx="1675971" cy="711018"/>
      </dsp:txXfrm>
    </dsp:sp>
    <dsp:sp modelId="{2A1D4439-968A-47C0-A814-31DA425C1716}">
      <dsp:nvSpPr>
        <dsp:cNvPr id="0" name=""/>
        <dsp:cNvSpPr/>
      </dsp:nvSpPr>
      <dsp:spPr>
        <a:xfrm>
          <a:off x="13749" y="1577450"/>
          <a:ext cx="711018" cy="711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E737E-5390-4F6E-8D67-176471E37850}">
      <dsp:nvSpPr>
        <dsp:cNvPr id="0" name=""/>
        <dsp:cNvSpPr/>
      </dsp:nvSpPr>
      <dsp:spPr>
        <a:xfrm>
          <a:off x="163063" y="1726763"/>
          <a:ext cx="412390" cy="412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1836CC-85D5-4248-BFC0-7214CB549D0B}">
      <dsp:nvSpPr>
        <dsp:cNvPr id="0" name=""/>
        <dsp:cNvSpPr/>
      </dsp:nvSpPr>
      <dsp:spPr>
        <a:xfrm>
          <a:off x="877128" y="1577450"/>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 </a:t>
          </a:r>
          <a:r>
            <a:rPr lang="en-GB" sz="1100" i="1" kern="1200"/>
            <a:t>responsibility</a:t>
          </a:r>
          <a:r>
            <a:rPr lang="en-GB" sz="1100" kern="1200"/>
            <a:t> – an obligation to perform a task or know information</a:t>
          </a:r>
          <a:endParaRPr lang="en-US" sz="1100" kern="1200"/>
        </a:p>
      </dsp:txBody>
      <dsp:txXfrm>
        <a:off x="877128" y="1577450"/>
        <a:ext cx="1675971" cy="711018"/>
      </dsp:txXfrm>
    </dsp:sp>
    <dsp:sp modelId="{CD5C9095-C222-4A4D-9493-6D78E9D146CC}">
      <dsp:nvSpPr>
        <dsp:cNvPr id="0" name=""/>
        <dsp:cNvSpPr/>
      </dsp:nvSpPr>
      <dsp:spPr>
        <a:xfrm>
          <a:off x="2845124" y="1577450"/>
          <a:ext cx="711018" cy="711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7C1F62-5EA9-411E-B377-802E37E7E482}">
      <dsp:nvSpPr>
        <dsp:cNvPr id="0" name=""/>
        <dsp:cNvSpPr/>
      </dsp:nvSpPr>
      <dsp:spPr>
        <a:xfrm>
          <a:off x="2994438" y="1726763"/>
          <a:ext cx="412390" cy="4123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86BA7-BD53-48D8-B862-0010303EC307}">
      <dsp:nvSpPr>
        <dsp:cNvPr id="0" name=""/>
        <dsp:cNvSpPr/>
      </dsp:nvSpPr>
      <dsp:spPr>
        <a:xfrm>
          <a:off x="3708504" y="1577450"/>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 </a:t>
          </a:r>
          <a:r>
            <a:rPr lang="en-GB" sz="1100" i="1" kern="1200"/>
            <a:t>collaboration</a:t>
          </a:r>
          <a:r>
            <a:rPr lang="en-GB" sz="1100" kern="1200"/>
            <a:t> – an interaction of roles (or both)</a:t>
          </a:r>
          <a:endParaRPr lang="en-US" sz="1100" kern="1200"/>
        </a:p>
      </dsp:txBody>
      <dsp:txXfrm>
        <a:off x="3708504" y="1577450"/>
        <a:ext cx="1675971" cy="711018"/>
      </dsp:txXfrm>
    </dsp:sp>
    <dsp:sp modelId="{72656C31-0F5A-4C46-A302-FA1B5E053906}">
      <dsp:nvSpPr>
        <dsp:cNvPr id="0" name=""/>
        <dsp:cNvSpPr/>
      </dsp:nvSpPr>
      <dsp:spPr>
        <a:xfrm>
          <a:off x="5676500" y="1577450"/>
          <a:ext cx="711018" cy="711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55A58B-8F8B-43C6-B106-9FC01138759C}">
      <dsp:nvSpPr>
        <dsp:cNvPr id="0" name=""/>
        <dsp:cNvSpPr/>
      </dsp:nvSpPr>
      <dsp:spPr>
        <a:xfrm>
          <a:off x="5825814" y="1726763"/>
          <a:ext cx="412390" cy="4123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D210A1-6233-4DB0-9E70-CE07332B9E1D}">
      <dsp:nvSpPr>
        <dsp:cNvPr id="0" name=""/>
        <dsp:cNvSpPr/>
      </dsp:nvSpPr>
      <dsp:spPr>
        <a:xfrm>
          <a:off x="6539879" y="1577450"/>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 </a:t>
          </a:r>
          <a:r>
            <a:rPr lang="en-GB" sz="1100" i="1" kern="1200"/>
            <a:t>contract</a:t>
          </a:r>
          <a:r>
            <a:rPr lang="en-GB" sz="1100" kern="1200"/>
            <a:t> – an agreement outlining the terms of a collaboration</a:t>
          </a:r>
          <a:endParaRPr lang="en-US" sz="1100" kern="1200"/>
        </a:p>
      </dsp:txBody>
      <dsp:txXfrm>
        <a:off x="6539879" y="1577450"/>
        <a:ext cx="1675971" cy="711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4C711-25FA-FF4A-811D-EB68545F2833}">
      <dsp:nvSpPr>
        <dsp:cNvPr id="0" name=""/>
        <dsp:cNvSpPr/>
      </dsp:nvSpPr>
      <dsp:spPr>
        <a:xfrm>
          <a:off x="461931" y="800"/>
          <a:ext cx="1352718" cy="81163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ContestRunner</a:t>
          </a:r>
          <a:r>
            <a:rPr lang="en-GB" sz="900" kern="1200"/>
            <a:t> – </a:t>
          </a:r>
          <a:r>
            <a:rPr lang="en-GB" sz="900" i="1" kern="1200"/>
            <a:t>does</a:t>
          </a:r>
          <a:r>
            <a:rPr lang="en-GB" sz="900" kern="1200"/>
            <a:t> the job of facilitating the contest</a:t>
          </a:r>
          <a:endParaRPr lang="en-US" sz="900" kern="1200"/>
        </a:p>
      </dsp:txBody>
      <dsp:txXfrm>
        <a:off x="461931" y="800"/>
        <a:ext cx="1352718" cy="811631"/>
      </dsp:txXfrm>
    </dsp:sp>
    <dsp:sp modelId="{FB3EEE09-18B1-354C-8ECC-AE8BB5A2CB48}">
      <dsp:nvSpPr>
        <dsp:cNvPr id="0" name=""/>
        <dsp:cNvSpPr/>
      </dsp:nvSpPr>
      <dsp:spPr>
        <a:xfrm>
          <a:off x="1949922" y="800"/>
          <a:ext cx="1352718" cy="81163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a:t>ContestHistory </a:t>
          </a:r>
          <a:r>
            <a:rPr lang="en-GB" sz="900" kern="1200"/>
            <a:t>– </a:t>
          </a:r>
          <a:r>
            <a:rPr lang="en-GB" sz="900" i="1" kern="1200"/>
            <a:t>knows</a:t>
          </a:r>
          <a:r>
            <a:rPr lang="en-GB" sz="900" kern="1200"/>
            <a:t> the history of previous contests</a:t>
          </a:r>
          <a:endParaRPr lang="en-US" sz="900" kern="1200"/>
        </a:p>
      </dsp:txBody>
      <dsp:txXfrm>
        <a:off x="1949922" y="800"/>
        <a:ext cx="1352718" cy="811631"/>
      </dsp:txXfrm>
    </dsp:sp>
    <dsp:sp modelId="{1455F4F3-8BC3-6B46-AC74-46422210BA7F}">
      <dsp:nvSpPr>
        <dsp:cNvPr id="0" name=""/>
        <dsp:cNvSpPr/>
      </dsp:nvSpPr>
      <dsp:spPr>
        <a:xfrm>
          <a:off x="3437912" y="800"/>
          <a:ext cx="1352718" cy="811631"/>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DiceRoll</a:t>
          </a:r>
          <a:r>
            <a:rPr lang="en-US" sz="900" kern="1200"/>
            <a:t> – </a:t>
          </a:r>
          <a:r>
            <a:rPr lang="en-US" sz="900" i="1" kern="1200"/>
            <a:t>knows</a:t>
          </a:r>
          <a:r>
            <a:rPr lang="en-US" sz="900" kern="1200"/>
            <a:t> the score of a dice roll</a:t>
          </a:r>
        </a:p>
      </dsp:txBody>
      <dsp:txXfrm>
        <a:off x="3437912" y="800"/>
        <a:ext cx="1352718" cy="811631"/>
      </dsp:txXfrm>
    </dsp:sp>
    <dsp:sp modelId="{3DA087F8-33F7-BD4B-9851-5CBD4F53C7E5}">
      <dsp:nvSpPr>
        <dsp:cNvPr id="0" name=""/>
        <dsp:cNvSpPr/>
      </dsp:nvSpPr>
      <dsp:spPr>
        <a:xfrm>
          <a:off x="4925902" y="800"/>
          <a:ext cx="1352718" cy="81163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a:t>DiceRoller</a:t>
          </a:r>
          <a:r>
            <a:rPr lang="en-GB" sz="900" kern="1200"/>
            <a:t> – </a:t>
          </a:r>
          <a:r>
            <a:rPr lang="en-GB" sz="900" i="1" kern="1200"/>
            <a:t>does</a:t>
          </a:r>
          <a:r>
            <a:rPr lang="en-GB" sz="900" kern="1200"/>
            <a:t> the job of rolling a D20</a:t>
          </a:r>
          <a:endParaRPr lang="en-US" sz="900" kern="1200"/>
        </a:p>
      </dsp:txBody>
      <dsp:txXfrm>
        <a:off x="4925902" y="800"/>
        <a:ext cx="1352718" cy="811631"/>
      </dsp:txXfrm>
    </dsp:sp>
    <dsp:sp modelId="{96C5725E-1302-314E-9DA4-613B5B304968}">
      <dsp:nvSpPr>
        <dsp:cNvPr id="0" name=""/>
        <dsp:cNvSpPr/>
      </dsp:nvSpPr>
      <dsp:spPr>
        <a:xfrm>
          <a:off x="461931" y="947703"/>
          <a:ext cx="1352718" cy="811631"/>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a:t>Modifier</a:t>
          </a:r>
          <a:r>
            <a:rPr lang="en-GB" sz="900" kern="1200"/>
            <a:t> – </a:t>
          </a:r>
          <a:r>
            <a:rPr lang="en-GB" sz="900" i="1" kern="1200"/>
            <a:t>knows</a:t>
          </a:r>
          <a:r>
            <a:rPr lang="en-GB" sz="900" kern="1200"/>
            <a:t> the adjustment to the PC’s target number</a:t>
          </a:r>
          <a:endParaRPr lang="en-US" sz="900" kern="1200"/>
        </a:p>
      </dsp:txBody>
      <dsp:txXfrm>
        <a:off x="461931" y="947703"/>
        <a:ext cx="1352718" cy="811631"/>
      </dsp:txXfrm>
    </dsp:sp>
    <dsp:sp modelId="{2EBCE94F-4DA0-DC4C-960C-F611ADA60588}">
      <dsp:nvSpPr>
        <dsp:cNvPr id="0" name=""/>
        <dsp:cNvSpPr/>
      </dsp:nvSpPr>
      <dsp:spPr>
        <a:xfrm>
          <a:off x="1949922" y="947703"/>
          <a:ext cx="1352718" cy="81163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a:t>Outcome</a:t>
          </a:r>
          <a:r>
            <a:rPr lang="en-GB" sz="900" kern="1200"/>
            <a:t> – </a:t>
          </a:r>
          <a:r>
            <a:rPr lang="en-GB" sz="900" i="1" kern="1200"/>
            <a:t>knows</a:t>
          </a:r>
          <a:r>
            <a:rPr lang="en-GB" sz="900" kern="1200"/>
            <a:t> degrees of victory or defeat</a:t>
          </a:r>
          <a:endParaRPr lang="en-US" sz="900" kern="1200"/>
        </a:p>
      </dsp:txBody>
      <dsp:txXfrm>
        <a:off x="1949922" y="947703"/>
        <a:ext cx="1352718" cy="811631"/>
      </dsp:txXfrm>
    </dsp:sp>
    <dsp:sp modelId="{68AE301D-3246-E641-BF9D-B5E51F4B6DCB}">
      <dsp:nvSpPr>
        <dsp:cNvPr id="0" name=""/>
        <dsp:cNvSpPr/>
      </dsp:nvSpPr>
      <dsp:spPr>
        <a:xfrm>
          <a:off x="3437912" y="947703"/>
          <a:ext cx="1352718" cy="81163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OutcomeAdjudicator</a:t>
          </a:r>
          <a:r>
            <a:rPr lang="en-GB" sz="900" kern="1200"/>
            <a:t> – </a:t>
          </a:r>
          <a:r>
            <a:rPr lang="en-GB" sz="900" i="1" kern="1200"/>
            <a:t>does</a:t>
          </a:r>
          <a:r>
            <a:rPr lang="en-GB" sz="900" kern="1200"/>
            <a:t> the job of evaluating the contest outcome</a:t>
          </a:r>
          <a:endParaRPr lang="en-US" sz="900" kern="1200"/>
        </a:p>
      </dsp:txBody>
      <dsp:txXfrm>
        <a:off x="3437912" y="947703"/>
        <a:ext cx="1352718" cy="811631"/>
      </dsp:txXfrm>
    </dsp:sp>
    <dsp:sp modelId="{506B1F2A-8A66-F64B-AC1E-B1383AAAE309}">
      <dsp:nvSpPr>
        <dsp:cNvPr id="0" name=""/>
        <dsp:cNvSpPr/>
      </dsp:nvSpPr>
      <dsp:spPr>
        <a:xfrm>
          <a:off x="4925902" y="947703"/>
          <a:ext cx="1352718" cy="811631"/>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a:t>Participant</a:t>
          </a:r>
          <a:r>
            <a:rPr lang="en-GB" sz="900" kern="1200"/>
            <a:t> – </a:t>
          </a:r>
          <a:r>
            <a:rPr lang="en-GB" sz="900" i="1" kern="1200"/>
            <a:t>knows</a:t>
          </a:r>
          <a:r>
            <a:rPr lang="en-GB" sz="900" kern="1200"/>
            <a:t> an actor in the contest</a:t>
          </a:r>
          <a:endParaRPr lang="en-US" sz="900" kern="1200"/>
        </a:p>
      </dsp:txBody>
      <dsp:txXfrm>
        <a:off x="4925902" y="947703"/>
        <a:ext cx="1352718" cy="811631"/>
      </dsp:txXfrm>
    </dsp:sp>
    <dsp:sp modelId="{DFC67E41-8070-D44C-8FEE-BC2B9D28518B}">
      <dsp:nvSpPr>
        <dsp:cNvPr id="0" name=""/>
        <dsp:cNvSpPr/>
      </dsp:nvSpPr>
      <dsp:spPr>
        <a:xfrm>
          <a:off x="461931" y="1894606"/>
          <a:ext cx="1352718" cy="81163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a:t>Prize</a:t>
          </a:r>
          <a:r>
            <a:rPr lang="en-GB" sz="900" kern="1200"/>
            <a:t> – </a:t>
          </a:r>
          <a:r>
            <a:rPr lang="en-GB" sz="900" i="1" kern="1200"/>
            <a:t>knows</a:t>
          </a:r>
          <a:r>
            <a:rPr lang="en-GB" sz="900" kern="1200"/>
            <a:t> the stakes of the contest</a:t>
          </a:r>
          <a:endParaRPr lang="en-US" sz="900" kern="1200"/>
        </a:p>
      </dsp:txBody>
      <dsp:txXfrm>
        <a:off x="461931" y="1894606"/>
        <a:ext cx="1352718" cy="811631"/>
      </dsp:txXfrm>
    </dsp:sp>
    <dsp:sp modelId="{4807D1DC-E4EA-7245-A6B8-8484D1E32B79}">
      <dsp:nvSpPr>
        <dsp:cNvPr id="0" name=""/>
        <dsp:cNvSpPr/>
      </dsp:nvSpPr>
      <dsp:spPr>
        <a:xfrm>
          <a:off x="1949922" y="1894606"/>
          <a:ext cx="1352718" cy="811631"/>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a:t>Result</a:t>
          </a:r>
          <a:r>
            <a:rPr lang="en-GB" sz="900" kern="1200"/>
            <a:t> – </a:t>
          </a:r>
          <a:r>
            <a:rPr lang="en-GB" sz="900" i="1" kern="1200"/>
            <a:t>knows</a:t>
          </a:r>
          <a:r>
            <a:rPr lang="en-GB" sz="900" kern="1200"/>
            <a:t> the dice roll and successes</a:t>
          </a:r>
          <a:endParaRPr lang="en-US" sz="900" kern="1200"/>
        </a:p>
      </dsp:txBody>
      <dsp:txXfrm>
        <a:off x="1949922" y="1894606"/>
        <a:ext cx="1352718" cy="811631"/>
      </dsp:txXfrm>
    </dsp:sp>
    <dsp:sp modelId="{CF3427C3-480D-D24D-92D6-C2D661802CF3}">
      <dsp:nvSpPr>
        <dsp:cNvPr id="0" name=""/>
        <dsp:cNvSpPr/>
      </dsp:nvSpPr>
      <dsp:spPr>
        <a:xfrm>
          <a:off x="3437912" y="1894606"/>
          <a:ext cx="1352718" cy="81163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ResultCalculator </a:t>
          </a:r>
          <a:r>
            <a:rPr lang="en-US" sz="900" kern="1200"/>
            <a:t>– </a:t>
          </a:r>
          <a:r>
            <a:rPr lang="en-US" sz="900" i="1" kern="1200"/>
            <a:t>knows</a:t>
          </a:r>
          <a:r>
            <a:rPr lang="en-US" sz="900" kern="1200"/>
            <a:t> how to turn a dice roll into a result</a:t>
          </a:r>
        </a:p>
      </dsp:txBody>
      <dsp:txXfrm>
        <a:off x="3437912" y="1894606"/>
        <a:ext cx="1352718" cy="811631"/>
      </dsp:txXfrm>
    </dsp:sp>
    <dsp:sp modelId="{2A5304D2-3DAA-2E48-BA3A-51509E1F052F}">
      <dsp:nvSpPr>
        <dsp:cNvPr id="0" name=""/>
        <dsp:cNvSpPr/>
      </dsp:nvSpPr>
      <dsp:spPr>
        <a:xfrm>
          <a:off x="4925902" y="1894606"/>
          <a:ext cx="1352718" cy="81163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SessionMaker</a:t>
          </a:r>
          <a:r>
            <a:rPr lang="en-GB" sz="900" kern="1200"/>
            <a:t> – </a:t>
          </a:r>
          <a:r>
            <a:rPr lang="en-GB" sz="900" i="1" kern="1200"/>
            <a:t>does</a:t>
          </a:r>
          <a:r>
            <a:rPr lang="en-GB" sz="900" kern="1200"/>
            <a:t> the job of managing the creation and tracking of sessions</a:t>
          </a:r>
          <a:endParaRPr lang="en-US" sz="900" kern="1200"/>
        </a:p>
      </dsp:txBody>
      <dsp:txXfrm>
        <a:off x="4925902" y="1894606"/>
        <a:ext cx="1352718" cy="811631"/>
      </dsp:txXfrm>
    </dsp:sp>
    <dsp:sp modelId="{80D594AE-FB1C-1541-9E43-53193AD8F30C}">
      <dsp:nvSpPr>
        <dsp:cNvPr id="0" name=""/>
        <dsp:cNvSpPr/>
      </dsp:nvSpPr>
      <dsp:spPr>
        <a:xfrm>
          <a:off x="1949922" y="2841509"/>
          <a:ext cx="1352718" cy="811631"/>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a:t>Successes -</a:t>
          </a:r>
          <a:r>
            <a:rPr lang="en-GB" sz="900" kern="1200"/>
            <a:t> </a:t>
          </a:r>
          <a:r>
            <a:rPr lang="en-GB" sz="900" i="1" kern="1200"/>
            <a:t>knows</a:t>
          </a:r>
          <a:r>
            <a:rPr lang="en-GB" sz="900" kern="1200"/>
            <a:t> the number of successes from a dice roll</a:t>
          </a:r>
          <a:endParaRPr lang="en-US" sz="900" kern="1200"/>
        </a:p>
      </dsp:txBody>
      <dsp:txXfrm>
        <a:off x="1949922" y="2841509"/>
        <a:ext cx="1352718" cy="811631"/>
      </dsp:txXfrm>
    </dsp:sp>
    <dsp:sp modelId="{BAAFF610-AED5-534B-96FC-62031D673F96}">
      <dsp:nvSpPr>
        <dsp:cNvPr id="0" name=""/>
        <dsp:cNvSpPr/>
      </dsp:nvSpPr>
      <dsp:spPr>
        <a:xfrm>
          <a:off x="3437912" y="2841509"/>
          <a:ext cx="1352718" cy="81163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TargetNumber</a:t>
          </a:r>
          <a:r>
            <a:rPr lang="en-GB" sz="900" kern="1200"/>
            <a:t> – </a:t>
          </a:r>
          <a:r>
            <a:rPr lang="en-GB" sz="900" i="1" kern="1200"/>
            <a:t>knows</a:t>
          </a:r>
          <a:r>
            <a:rPr lang="en-GB" sz="900" kern="1200"/>
            <a:t> the number you need to roll on a D20 to succeed</a:t>
          </a:r>
          <a:endParaRPr lang="en-US" sz="900" kern="1200"/>
        </a:p>
      </dsp:txBody>
      <dsp:txXfrm>
        <a:off x="3437912" y="2841509"/>
        <a:ext cx="1352718" cy="8116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7A11B-9FD8-804C-8547-51D804F77EC5}">
      <dsp:nvSpPr>
        <dsp:cNvPr id="0" name=""/>
        <dsp:cNvSpPr/>
      </dsp:nvSpPr>
      <dsp:spPr>
        <a:xfrm>
          <a:off x="447614" y="306"/>
          <a:ext cx="1826663" cy="1095998"/>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SessionManager</a:t>
          </a:r>
          <a:r>
            <a:rPr lang="en-US" sz="1300" kern="1200"/>
            <a:t> uses </a:t>
          </a:r>
          <a:r>
            <a:rPr lang="en-US" sz="1300" b="1" kern="1200"/>
            <a:t>Contest</a:t>
          </a:r>
          <a:r>
            <a:rPr lang="en-GB" sz="1300" b="1" kern="1200"/>
            <a:t>Runner</a:t>
          </a:r>
          <a:r>
            <a:rPr lang="en-US" sz="1300" kern="1200"/>
            <a:t> to </a:t>
          </a:r>
          <a:r>
            <a:rPr lang="en-GB" sz="1300" kern="1200"/>
            <a:t>facilitate</a:t>
          </a:r>
          <a:r>
            <a:rPr lang="en-US" sz="1300" kern="1200"/>
            <a:t> contest</a:t>
          </a:r>
          <a:r>
            <a:rPr lang="en-GB" sz="1300" kern="1200"/>
            <a:t>s</a:t>
          </a:r>
          <a:endParaRPr lang="en-US" sz="1300" kern="1200"/>
        </a:p>
      </dsp:txBody>
      <dsp:txXfrm>
        <a:off x="447614" y="306"/>
        <a:ext cx="1826663" cy="1095998"/>
      </dsp:txXfrm>
    </dsp:sp>
    <dsp:sp modelId="{9049DD7C-CE55-0D40-B4E6-AB308CEAD048}">
      <dsp:nvSpPr>
        <dsp:cNvPr id="0" name=""/>
        <dsp:cNvSpPr/>
      </dsp:nvSpPr>
      <dsp:spPr>
        <a:xfrm>
          <a:off x="2456944" y="306"/>
          <a:ext cx="1826663" cy="1095998"/>
        </a:xfrm>
        <a:prstGeom prst="rect">
          <a:avLst/>
        </a:prstGeom>
        <a:gradFill rotWithShape="0">
          <a:gsLst>
            <a:gs pos="0">
              <a:schemeClr val="accent5">
                <a:hueOff val="601016"/>
                <a:satOff val="-1221"/>
                <a:lumOff val="784"/>
                <a:alphaOff val="0"/>
                <a:tint val="96000"/>
                <a:lumMod val="104000"/>
              </a:schemeClr>
            </a:gs>
            <a:gs pos="100000">
              <a:schemeClr val="accent5">
                <a:hueOff val="601016"/>
                <a:satOff val="-1221"/>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ContestRunner</a:t>
          </a:r>
          <a:r>
            <a:rPr lang="en-GB" sz="1300" kern="1200"/>
            <a:t> uses </a:t>
          </a:r>
          <a:r>
            <a:rPr lang="en-GB" sz="1300" b="1" kern="1200"/>
            <a:t>Participant</a:t>
          </a:r>
          <a:r>
            <a:rPr lang="en-GB" sz="1300" kern="1200"/>
            <a:t> to record the participants</a:t>
          </a:r>
          <a:endParaRPr lang="en-US" sz="1300" kern="1200"/>
        </a:p>
      </dsp:txBody>
      <dsp:txXfrm>
        <a:off x="2456944" y="306"/>
        <a:ext cx="1826663" cy="1095998"/>
      </dsp:txXfrm>
    </dsp:sp>
    <dsp:sp modelId="{73D07E6C-0267-3140-96BF-A3B7C6E38B96}">
      <dsp:nvSpPr>
        <dsp:cNvPr id="0" name=""/>
        <dsp:cNvSpPr/>
      </dsp:nvSpPr>
      <dsp:spPr>
        <a:xfrm>
          <a:off x="4466274" y="306"/>
          <a:ext cx="1826663" cy="1095998"/>
        </a:xfrm>
        <a:prstGeom prst="rect">
          <a:avLst/>
        </a:prstGeom>
        <a:gradFill rotWithShape="0">
          <a:gsLst>
            <a:gs pos="0">
              <a:schemeClr val="accent5">
                <a:hueOff val="1202033"/>
                <a:satOff val="-2441"/>
                <a:lumOff val="1569"/>
                <a:alphaOff val="0"/>
                <a:tint val="96000"/>
                <a:lumMod val="104000"/>
              </a:schemeClr>
            </a:gs>
            <a:gs pos="100000">
              <a:schemeClr val="accent5">
                <a:hueOff val="1202033"/>
                <a:satOff val="-2441"/>
                <a:lumOff val="1569"/>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Participant</a:t>
          </a:r>
          <a:r>
            <a:rPr lang="en-GB" sz="1300" kern="1200"/>
            <a:t> uses </a:t>
          </a:r>
          <a:r>
            <a:rPr lang="en-GB" sz="1300" b="1" kern="1200"/>
            <a:t>TargetNumber and Modifer </a:t>
          </a:r>
          <a:r>
            <a:rPr lang="en-GB" sz="1300" kern="1200"/>
            <a:t>to record the rating</a:t>
          </a:r>
          <a:endParaRPr lang="en-US" sz="1300" kern="1200"/>
        </a:p>
      </dsp:txBody>
      <dsp:txXfrm>
        <a:off x="4466274" y="306"/>
        <a:ext cx="1826663" cy="1095998"/>
      </dsp:txXfrm>
    </dsp:sp>
    <dsp:sp modelId="{DDF62E42-F8D0-A142-816D-39A43D460446}">
      <dsp:nvSpPr>
        <dsp:cNvPr id="0" name=""/>
        <dsp:cNvSpPr/>
      </dsp:nvSpPr>
      <dsp:spPr>
        <a:xfrm>
          <a:off x="447614" y="1278971"/>
          <a:ext cx="1826663" cy="1095998"/>
        </a:xfrm>
        <a:prstGeom prst="rect">
          <a:avLst/>
        </a:prstGeom>
        <a:gradFill rotWithShape="0">
          <a:gsLst>
            <a:gs pos="0">
              <a:schemeClr val="accent5">
                <a:hueOff val="1803049"/>
                <a:satOff val="-3662"/>
                <a:lumOff val="2353"/>
                <a:alphaOff val="0"/>
                <a:tint val="96000"/>
                <a:lumMod val="104000"/>
              </a:schemeClr>
            </a:gs>
            <a:gs pos="100000">
              <a:schemeClr val="accent5">
                <a:hueOff val="1803049"/>
                <a:satOff val="-3662"/>
                <a:lumOff val="235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ContestRunner</a:t>
          </a:r>
          <a:r>
            <a:rPr lang="en-GB" sz="1300" kern="1200"/>
            <a:t> uses </a:t>
          </a:r>
          <a:r>
            <a:rPr lang="en-GB" sz="1300" b="1" kern="1200"/>
            <a:t>OutcomeAdjudicator</a:t>
          </a:r>
          <a:r>
            <a:rPr lang="en-GB" sz="1300" kern="1200"/>
            <a:t> to orchestrate determining the </a:t>
          </a:r>
          <a:r>
            <a:rPr lang="en-GB" sz="1300" b="1" kern="1200"/>
            <a:t>Outcome</a:t>
          </a:r>
          <a:r>
            <a:rPr lang="en-GB" sz="1300" kern="1200"/>
            <a:t>.</a:t>
          </a:r>
          <a:endParaRPr lang="en-US" sz="1300" kern="1200"/>
        </a:p>
      </dsp:txBody>
      <dsp:txXfrm>
        <a:off x="447614" y="1278971"/>
        <a:ext cx="1826663" cy="1095998"/>
      </dsp:txXfrm>
    </dsp:sp>
    <dsp:sp modelId="{8C4FF110-16A4-6A49-8622-44F2A1EC9599}">
      <dsp:nvSpPr>
        <dsp:cNvPr id="0" name=""/>
        <dsp:cNvSpPr/>
      </dsp:nvSpPr>
      <dsp:spPr>
        <a:xfrm>
          <a:off x="2456944" y="1278971"/>
          <a:ext cx="1826663" cy="1095998"/>
        </a:xfrm>
        <a:prstGeom prst="rect">
          <a:avLst/>
        </a:prstGeom>
        <a:gradFill rotWithShape="0">
          <a:gsLst>
            <a:gs pos="0">
              <a:schemeClr val="accent5">
                <a:hueOff val="2404066"/>
                <a:satOff val="-4882"/>
                <a:lumOff val="3137"/>
                <a:alphaOff val="0"/>
                <a:tint val="96000"/>
                <a:lumMod val="104000"/>
              </a:schemeClr>
            </a:gs>
            <a:gs pos="100000">
              <a:schemeClr val="accent5">
                <a:hueOff val="2404066"/>
                <a:satOff val="-4882"/>
                <a:lumOff val="3137"/>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OutcomeAdjudicator</a:t>
          </a:r>
          <a:r>
            <a:rPr lang="en-GB" sz="1300" kern="1200"/>
            <a:t> uses </a:t>
          </a:r>
          <a:r>
            <a:rPr lang="en-GB" sz="1300" b="1" kern="1200"/>
            <a:t>ResultCalculator</a:t>
          </a:r>
          <a:r>
            <a:rPr lang="en-GB" sz="1300" kern="1200"/>
            <a:t> to get the </a:t>
          </a:r>
          <a:r>
            <a:rPr lang="en-GB" sz="1300" b="1" kern="1200"/>
            <a:t>Result</a:t>
          </a:r>
          <a:r>
            <a:rPr lang="en-GB" sz="1300" kern="1200"/>
            <a:t> of the roll</a:t>
          </a:r>
          <a:endParaRPr lang="en-US" sz="1300" kern="1200"/>
        </a:p>
      </dsp:txBody>
      <dsp:txXfrm>
        <a:off x="2456944" y="1278971"/>
        <a:ext cx="1826663" cy="1095998"/>
      </dsp:txXfrm>
    </dsp:sp>
    <dsp:sp modelId="{09951A74-7704-E547-A1FC-31CFB29BEFB2}">
      <dsp:nvSpPr>
        <dsp:cNvPr id="0" name=""/>
        <dsp:cNvSpPr/>
      </dsp:nvSpPr>
      <dsp:spPr>
        <a:xfrm>
          <a:off x="4466274" y="1278971"/>
          <a:ext cx="1826663" cy="1095998"/>
        </a:xfrm>
        <a:prstGeom prst="rect">
          <a:avLst/>
        </a:prstGeom>
        <a:gradFill rotWithShape="0">
          <a:gsLst>
            <a:gs pos="0">
              <a:schemeClr val="accent5">
                <a:hueOff val="3005082"/>
                <a:satOff val="-6103"/>
                <a:lumOff val="3922"/>
                <a:alphaOff val="0"/>
                <a:tint val="96000"/>
                <a:lumMod val="104000"/>
              </a:schemeClr>
            </a:gs>
            <a:gs pos="100000">
              <a:schemeClr val="accent5">
                <a:hueOff val="3005082"/>
                <a:satOff val="-6103"/>
                <a:lumOff val="392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ResultCalculator</a:t>
          </a:r>
          <a:r>
            <a:rPr lang="en-GB" sz="1300" kern="1200"/>
            <a:t> uses </a:t>
          </a:r>
          <a:r>
            <a:rPr lang="en-GB" sz="1300" b="1" kern="1200"/>
            <a:t>DiceRoller</a:t>
          </a:r>
          <a:r>
            <a:rPr lang="en-GB" sz="1300" kern="1200"/>
            <a:t> to roll the dice and produce a </a:t>
          </a:r>
          <a:r>
            <a:rPr lang="en-GB" sz="1300" b="1" kern="1200"/>
            <a:t>DiceRoll</a:t>
          </a:r>
          <a:endParaRPr lang="en-US" sz="1300" kern="1200"/>
        </a:p>
      </dsp:txBody>
      <dsp:txXfrm>
        <a:off x="4466274" y="1278971"/>
        <a:ext cx="1826663" cy="1095998"/>
      </dsp:txXfrm>
    </dsp:sp>
    <dsp:sp modelId="{6F79941A-F2BA-414C-ABBE-152FF25A7AA7}">
      <dsp:nvSpPr>
        <dsp:cNvPr id="0" name=""/>
        <dsp:cNvSpPr/>
      </dsp:nvSpPr>
      <dsp:spPr>
        <a:xfrm>
          <a:off x="447614" y="2557635"/>
          <a:ext cx="1826663" cy="1095998"/>
        </a:xfrm>
        <a:prstGeom prst="rect">
          <a:avLst/>
        </a:prstGeom>
        <a:gradFill rotWithShape="0">
          <a:gsLst>
            <a:gs pos="0">
              <a:schemeClr val="accent5">
                <a:hueOff val="3606099"/>
                <a:satOff val="-7323"/>
                <a:lumOff val="4706"/>
                <a:alphaOff val="0"/>
                <a:tint val="96000"/>
                <a:lumMod val="104000"/>
              </a:schemeClr>
            </a:gs>
            <a:gs pos="100000">
              <a:schemeClr val="accent5">
                <a:hueOff val="3606099"/>
                <a:satOff val="-7323"/>
                <a:lumOff val="470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ResultCalculator</a:t>
          </a:r>
          <a:r>
            <a:rPr lang="en-GB" sz="1300" kern="1200"/>
            <a:t> determines the Result of the </a:t>
          </a:r>
          <a:r>
            <a:rPr lang="en-GB" sz="1300" b="1" kern="1200"/>
            <a:t>DiceRoll</a:t>
          </a:r>
          <a:r>
            <a:rPr lang="en-GB" sz="1300" kern="1200"/>
            <a:t> and </a:t>
          </a:r>
          <a:r>
            <a:rPr lang="en-GB" sz="1300" b="1" kern="1200"/>
            <a:t>TargetNumber</a:t>
          </a:r>
          <a:r>
            <a:rPr lang="en-GB" sz="1300" kern="1200"/>
            <a:t> </a:t>
          </a:r>
          <a:endParaRPr lang="en-US" sz="1300" kern="1200"/>
        </a:p>
      </dsp:txBody>
      <dsp:txXfrm>
        <a:off x="447614" y="2557635"/>
        <a:ext cx="1826663" cy="1095998"/>
      </dsp:txXfrm>
    </dsp:sp>
    <dsp:sp modelId="{D8A10DA6-D5F4-A549-B791-2494B3FF853D}">
      <dsp:nvSpPr>
        <dsp:cNvPr id="0" name=""/>
        <dsp:cNvSpPr/>
      </dsp:nvSpPr>
      <dsp:spPr>
        <a:xfrm>
          <a:off x="2456944" y="2557635"/>
          <a:ext cx="1826663" cy="1095998"/>
        </a:xfrm>
        <a:prstGeom prst="rect">
          <a:avLst/>
        </a:prstGeom>
        <a:gradFill rotWithShape="0">
          <a:gsLst>
            <a:gs pos="0">
              <a:schemeClr val="accent5">
                <a:hueOff val="4207115"/>
                <a:satOff val="-8544"/>
                <a:lumOff val="5491"/>
                <a:alphaOff val="0"/>
                <a:tint val="96000"/>
                <a:lumMod val="104000"/>
              </a:schemeClr>
            </a:gs>
            <a:gs pos="100000">
              <a:schemeClr val="accent5">
                <a:hueOff val="4207115"/>
                <a:satOff val="-8544"/>
                <a:lumOff val="5491"/>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Result</a:t>
          </a:r>
          <a:r>
            <a:rPr lang="en-GB" sz="1300" kern="1200"/>
            <a:t> knows the degree of </a:t>
          </a:r>
          <a:r>
            <a:rPr lang="en-GB" sz="1300" b="1" kern="1200"/>
            <a:t>Successes</a:t>
          </a:r>
          <a:r>
            <a:rPr lang="en-GB" sz="1300" kern="1200"/>
            <a:t> and the </a:t>
          </a:r>
          <a:r>
            <a:rPr lang="en-GB" sz="1300" b="1" kern="1200"/>
            <a:t>DiceRoll</a:t>
          </a:r>
          <a:endParaRPr lang="en-US" sz="1300" kern="1200"/>
        </a:p>
      </dsp:txBody>
      <dsp:txXfrm>
        <a:off x="2456944" y="2557635"/>
        <a:ext cx="1826663" cy="1095998"/>
      </dsp:txXfrm>
    </dsp:sp>
    <dsp:sp modelId="{79149FE8-AF50-E24B-9203-9D8C33D884D9}">
      <dsp:nvSpPr>
        <dsp:cNvPr id="0" name=""/>
        <dsp:cNvSpPr/>
      </dsp:nvSpPr>
      <dsp:spPr>
        <a:xfrm>
          <a:off x="4466274" y="2557635"/>
          <a:ext cx="1826663" cy="1095998"/>
        </a:xfrm>
        <a:prstGeom prst="rect">
          <a:avLst/>
        </a:prstGeom>
        <a:gradFill rotWithShape="0">
          <a:gsLst>
            <a:gs pos="0">
              <a:schemeClr val="accent5">
                <a:hueOff val="4808132"/>
                <a:satOff val="-9764"/>
                <a:lumOff val="6275"/>
                <a:alphaOff val="0"/>
                <a:tint val="96000"/>
                <a:lumMod val="104000"/>
              </a:schemeClr>
            </a:gs>
            <a:gs pos="100000">
              <a:schemeClr val="accent5">
                <a:hueOff val="4808132"/>
                <a:satOff val="-9764"/>
                <a:lumOff val="6275"/>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a:t>OutcomeAdjudicator</a:t>
          </a:r>
          <a:r>
            <a:rPr lang="en-GB" sz="1300" kern="1200"/>
            <a:t> compares the </a:t>
          </a:r>
          <a:r>
            <a:rPr lang="en-GB" sz="1300" b="1" kern="1200"/>
            <a:t>Result</a:t>
          </a:r>
          <a:r>
            <a:rPr lang="en-GB" sz="1300" kern="1200"/>
            <a:t> for the </a:t>
          </a:r>
          <a:r>
            <a:rPr lang="en-GB" sz="1300" b="1" kern="1200"/>
            <a:t>Participants</a:t>
          </a:r>
          <a:r>
            <a:rPr lang="en-GB" sz="1300" kern="1200"/>
            <a:t> to determine the </a:t>
          </a:r>
          <a:r>
            <a:rPr lang="en-GB" sz="1300" b="1" kern="1200"/>
            <a:t>Outcome</a:t>
          </a:r>
          <a:endParaRPr lang="en-US" sz="1300" kern="1200"/>
        </a:p>
      </dsp:txBody>
      <dsp:txXfrm>
        <a:off x="4466274" y="2557635"/>
        <a:ext cx="1826663" cy="10959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93D3-D600-474C-82B8-4C8264192972}">
      <dsp:nvSpPr>
        <dsp:cNvPr id="0" name=""/>
        <dsp:cNvSpPr/>
      </dsp:nvSpPr>
      <dsp:spPr>
        <a:xfrm>
          <a:off x="0" y="642"/>
          <a:ext cx="5124159"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F74FE-6D6E-460C-9666-0BDE2ED4320D}">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42514D-2781-48DE-B0D4-F63D02DDADB7}">
      <dsp:nvSpPr>
        <dsp:cNvPr id="0" name=""/>
        <dsp:cNvSpPr/>
      </dsp:nvSpPr>
      <dsp:spPr>
        <a:xfrm>
          <a:off x="1736952" y="642"/>
          <a:ext cx="3387206"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Model a story with CRC cards</a:t>
          </a:r>
        </a:p>
      </dsp:txBody>
      <dsp:txXfrm>
        <a:off x="1736952" y="642"/>
        <a:ext cx="3387206" cy="1503855"/>
      </dsp:txXfrm>
    </dsp:sp>
    <dsp:sp modelId="{B013E63A-0D2A-4E77-9894-F0787A810432}">
      <dsp:nvSpPr>
        <dsp:cNvPr id="0" name=""/>
        <dsp:cNvSpPr/>
      </dsp:nvSpPr>
      <dsp:spPr>
        <a:xfrm>
          <a:off x="0" y="1880461"/>
          <a:ext cx="5124159"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D7D6CC-B5AE-40B2-8658-071CF7EFA552}">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206B0C-9F3F-458A-8044-AAFA9297E71B}">
      <dsp:nvSpPr>
        <dsp:cNvPr id="0" name=""/>
        <dsp:cNvSpPr/>
      </dsp:nvSpPr>
      <dsp:spPr>
        <a:xfrm>
          <a:off x="1736952" y="1880461"/>
          <a:ext cx="3387206"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Ask: What should this object be responsible for?</a:t>
          </a:r>
        </a:p>
      </dsp:txBody>
      <dsp:txXfrm>
        <a:off x="1736952" y="1880461"/>
        <a:ext cx="3387206" cy="1503855"/>
      </dsp:txXfrm>
    </dsp:sp>
    <dsp:sp modelId="{6F1BC4AB-8548-4950-9FD7-CD71E23F688A}">
      <dsp:nvSpPr>
        <dsp:cNvPr id="0" name=""/>
        <dsp:cNvSpPr/>
      </dsp:nvSpPr>
      <dsp:spPr>
        <a:xfrm>
          <a:off x="0" y="3760280"/>
          <a:ext cx="5124159"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D5E840-0A28-4CDE-9820-530E9B2368EC}">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AE607E-CA39-4F2C-89D5-25438E2F947B}">
      <dsp:nvSpPr>
        <dsp:cNvPr id="0" name=""/>
        <dsp:cNvSpPr/>
      </dsp:nvSpPr>
      <dsp:spPr>
        <a:xfrm>
          <a:off x="1736952" y="3760280"/>
          <a:ext cx="3387206"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Write tests for behaviors—not methods</a:t>
          </a:r>
        </a:p>
      </dsp:txBody>
      <dsp:txXfrm>
        <a:off x="1736952" y="3760280"/>
        <a:ext cx="3387206" cy="150385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264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Welcome the audience. Introduce yourself and give a brief overview of the talk. Set expectations for what they'll learn.</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Introduce RDD and Rebecca Wirfs-Brock. Explain its focus on behavior, roles, and collaboration.</a:t>
            </a:r>
            <a:endParaRPr lang="en-GB" dirty="0"/>
          </a:p>
          <a:p>
            <a:endParaRPr lang="en-GB" dirty="0"/>
          </a:p>
          <a:p>
            <a:r>
              <a:rPr lang="en-GB" dirty="0"/>
              <a:t>Teach: RDD is the missing </a:t>
            </a:r>
            <a:r>
              <a:rPr lang="en-GB" dirty="0" err="1"/>
              <a:t>modeling</a:t>
            </a:r>
            <a:r>
              <a:rPr lang="en-GB" dirty="0"/>
              <a:t> method</a:t>
            </a:r>
          </a:p>
          <a:p>
            <a:r>
              <a:rPr lang="en-GB" dirty="0"/>
              <a:t>Introduce Rebecca Wirfs-Brock and the origins of RDD</a:t>
            </a:r>
          </a:p>
          <a:p>
            <a:r>
              <a:rPr lang="en-GB" dirty="0"/>
              <a:t>Emphasize: RDD predates DDD but complements it perfectly</a:t>
            </a:r>
          </a:p>
          <a:p>
            <a:endParaRPr lang="en-GB" dirty="0"/>
          </a:p>
          <a:p>
            <a:r>
              <a:rPr lang="en-GB" dirty="0"/>
              <a:t>Use this quote to anchor RDD’s origins:</a:t>
            </a:r>
          </a:p>
          <a:p>
            <a:br>
              <a:rPr lang="en-GB" dirty="0"/>
            </a:br>
            <a:endParaRPr lang="en-GB" dirty="0"/>
          </a:p>
          <a:p>
            <a:r>
              <a:rPr lang="en-GB" dirty="0"/>
              <a:t>“Responsibility-Driven Design was first described in a paper by Rebecca Wirfs-Brock and Brian Wilkerson, ‘Object-Oriented Design: A Responsibility-Driven Approach,’ presented at the OOPSLA ’89 Conference.” — </a:t>
            </a:r>
            <a:r>
              <a:rPr lang="en-GB" i="1" dirty="0"/>
              <a:t>Object Design</a:t>
            </a:r>
            <a:r>
              <a:rPr lang="en-GB" dirty="0"/>
              <a:t>, p. 58 </a:t>
            </a:r>
          </a:p>
          <a:p>
            <a:endParaRPr lang="en-GB" dirty="0"/>
          </a:p>
          <a:p>
            <a:endParaRPr lang="en-GB" dirty="0"/>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Introduce RDD’s key concept: designing objects by their responsibilities, not structure.</a:t>
            </a:r>
            <a:endParaRPr lang="en-GB" dirty="0"/>
          </a:p>
          <a:p>
            <a:endParaRPr lang="en-GB" dirty="0"/>
          </a:p>
          <a:p>
            <a:r>
              <a:rPr lang="en-GB" dirty="0"/>
              <a:t>Teach that RDD is a way to think about </a:t>
            </a:r>
            <a:r>
              <a:rPr lang="en-GB" i="1" dirty="0"/>
              <a:t>objects as responsible agents</a:t>
            </a:r>
            <a:endParaRPr lang="en-GB" dirty="0"/>
          </a:p>
          <a:p>
            <a:r>
              <a:rPr lang="en-GB" dirty="0"/>
              <a:t>Core idea: assign </a:t>
            </a:r>
            <a:r>
              <a:rPr lang="en-GB" b="1" dirty="0"/>
              <a:t>responsibilities</a:t>
            </a:r>
            <a:r>
              <a:rPr lang="en-GB" dirty="0"/>
              <a:t> rather than start from data or types</a:t>
            </a:r>
          </a:p>
          <a:p>
            <a:r>
              <a:rPr lang="en-GB" dirty="0"/>
              <a:t>Emphasize: </a:t>
            </a:r>
            <a:r>
              <a:rPr lang="en-GB" i="1" dirty="0"/>
              <a:t>Responsibilities over structure</a:t>
            </a:r>
            <a:endParaRPr lang="en-GB" dirty="0"/>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952181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D2783-B748-7AFC-A6BE-394BAB641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382BC1-F1E3-D74F-C1F2-DF5E4748E90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BDC7D8B-BD5A-FF6C-5746-8D46F7C5C909}"/>
              </a:ext>
            </a:extLst>
          </p:cNvPr>
          <p:cNvSpPr>
            <a:spLocks noGrp="1"/>
          </p:cNvSpPr>
          <p:nvPr>
            <p:ph type="body" sz="quarter" idx="3"/>
          </p:nvPr>
        </p:nvSpPr>
        <p:spPr/>
        <p:txBody>
          <a:bodyPr/>
          <a:lstStyle/>
          <a:p>
            <a:r>
              <a:rPr dirty="0"/>
              <a:t>Introduce RDD and Rebecca Wirfs-Brock. Explain its focus on behavior, roles, and collaboration.</a:t>
            </a:r>
            <a:endParaRPr lang="en-GB" dirty="0"/>
          </a:p>
          <a:p>
            <a:endParaRPr lang="en-GB" dirty="0"/>
          </a:p>
          <a:p>
            <a:r>
              <a:rPr lang="en-GB" dirty="0"/>
              <a:t>Teach: RDD is the missing </a:t>
            </a:r>
            <a:r>
              <a:rPr lang="en-GB" dirty="0" err="1"/>
              <a:t>modeling</a:t>
            </a:r>
            <a:r>
              <a:rPr lang="en-GB" dirty="0"/>
              <a:t> method</a:t>
            </a:r>
          </a:p>
          <a:p>
            <a:r>
              <a:rPr lang="en-GB" dirty="0"/>
              <a:t>Introduce Rebecca Wirfs-Brock and the origins of RDD</a:t>
            </a:r>
          </a:p>
          <a:p>
            <a:r>
              <a:rPr lang="en-GB" dirty="0"/>
              <a:t>Emphasize: RDD predates DDD but complements it perfectly</a:t>
            </a:r>
          </a:p>
          <a:p>
            <a:endParaRPr lang="en-GB" dirty="0"/>
          </a:p>
          <a:p>
            <a:r>
              <a:rPr lang="en-GB" dirty="0"/>
              <a:t>Use this quote to anchor RDD’s origins:</a:t>
            </a:r>
          </a:p>
          <a:p>
            <a:br>
              <a:rPr lang="en-GB" dirty="0"/>
            </a:br>
            <a:endParaRPr lang="en-GB" dirty="0"/>
          </a:p>
          <a:p>
            <a:r>
              <a:rPr lang="en-GB" dirty="0"/>
              <a:t>“Responsibility-Driven Design was first described in a paper by Rebecca Wirfs-Brock and Brian Wilkerson, ‘Object-Oriented Design: A Responsibility-Driven Approach,’ presented at the OOPSLA ’89 Conference.” — </a:t>
            </a:r>
            <a:r>
              <a:rPr lang="en-GB" i="1" dirty="0"/>
              <a:t>Object Design</a:t>
            </a:r>
            <a:r>
              <a:rPr lang="en-GB" dirty="0"/>
              <a:t>, p. 58 </a:t>
            </a:r>
          </a:p>
          <a:p>
            <a:endParaRPr lang="en-GB" dirty="0"/>
          </a:p>
          <a:p>
            <a:endParaRPr lang="en-GB" dirty="0"/>
          </a:p>
          <a:p>
            <a:endParaRPr lang="en-GB" dirty="0"/>
          </a:p>
          <a:p>
            <a:endParaRPr dirty="0"/>
          </a:p>
        </p:txBody>
      </p:sp>
      <p:sp>
        <p:nvSpPr>
          <p:cNvPr id="4" name="Slide Number Placeholder 3">
            <a:extLst>
              <a:ext uri="{FF2B5EF4-FFF2-40B4-BE49-F238E27FC236}">
                <a16:creationId xmlns:a16="http://schemas.microsoft.com/office/drawing/2014/main" id="{F2F3C8F1-2329-052C-B772-F70A61FE73BB}"/>
              </a:ext>
            </a:extLst>
          </p:cNvPr>
          <p:cNvSpPr>
            <a:spLocks noGrp="1"/>
          </p:cNvSpPr>
          <p:nvPr>
            <p:ph type="sldNum" sz="quarter" idx="5"/>
          </p:nvPr>
        </p:nvSpPr>
        <p:spPr/>
      </p:sp>
    </p:spTree>
    <p:extLst>
      <p:ext uri="{BB962C8B-B14F-4D97-AF65-F5344CB8AC3E}">
        <p14:creationId xmlns:p14="http://schemas.microsoft.com/office/powerpoint/2010/main" val="2098369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D61A8-4A2F-0813-D905-6CA1C247C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3990F-F6C3-1BCE-4476-6BFDBF93EEE4}"/>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CEF2095-84F1-AEDC-3D4E-F5144C21BD33}"/>
              </a:ext>
            </a:extLst>
          </p:cNvPr>
          <p:cNvSpPr>
            <a:spLocks noGrp="1"/>
          </p:cNvSpPr>
          <p:nvPr>
            <p:ph type="body" sz="quarter" idx="3"/>
          </p:nvPr>
        </p:nvSpPr>
        <p:spPr/>
        <p:txBody>
          <a:bodyPr/>
          <a:lstStyle/>
          <a:p>
            <a:r>
              <a:rPr dirty="0"/>
              <a:t>Explain that while DDD focuses on language and boundaries, it gives little concrete guidance on building the object model.</a:t>
            </a:r>
            <a:endParaRPr lang="en-GB" dirty="0"/>
          </a:p>
          <a:p>
            <a:endParaRPr lang="en-GB" dirty="0"/>
          </a:p>
          <a:p>
            <a:r>
              <a:rPr lang="en-GB" dirty="0"/>
              <a:t>Teach: DDD says </a:t>
            </a:r>
            <a:r>
              <a:rPr lang="en-GB" i="1" dirty="0"/>
              <a:t>model the domain</a:t>
            </a:r>
            <a:r>
              <a:rPr lang="en-GB" dirty="0"/>
              <a:t>, focus on </a:t>
            </a:r>
            <a:r>
              <a:rPr lang="en-GB" i="1" dirty="0"/>
              <a:t>ubiquitous language</a:t>
            </a:r>
            <a:r>
              <a:rPr lang="en-GB" dirty="0"/>
              <a:t>, </a:t>
            </a:r>
            <a:r>
              <a:rPr lang="en-GB" i="1" dirty="0"/>
              <a:t>core concepts</a:t>
            </a:r>
            <a:r>
              <a:rPr lang="en-GB" dirty="0"/>
              <a:t>, etc.</a:t>
            </a:r>
          </a:p>
          <a:p>
            <a:r>
              <a:rPr lang="en-GB" dirty="0"/>
              <a:t>But it stops short of showing how to turn insight into object design</a:t>
            </a:r>
          </a:p>
          <a:p>
            <a:r>
              <a:rPr lang="en-GB" dirty="0"/>
              <a:t>Quote Evans (paraphrased): “The domain model is central, but building one is an art”</a:t>
            </a:r>
          </a:p>
          <a:p>
            <a:endParaRPr lang="en-GB" dirty="0"/>
          </a:p>
          <a:p>
            <a:endParaRPr dirty="0"/>
          </a:p>
        </p:txBody>
      </p:sp>
      <p:sp>
        <p:nvSpPr>
          <p:cNvPr id="4" name="Slide Number Placeholder 3">
            <a:extLst>
              <a:ext uri="{FF2B5EF4-FFF2-40B4-BE49-F238E27FC236}">
                <a16:creationId xmlns:a16="http://schemas.microsoft.com/office/drawing/2014/main" id="{4931C70F-0FFC-F988-04C1-3E2CC91ACEC2}"/>
              </a:ext>
            </a:extLst>
          </p:cNvPr>
          <p:cNvSpPr>
            <a:spLocks noGrp="1"/>
          </p:cNvSpPr>
          <p:nvPr>
            <p:ph type="sldNum" sz="quarter" idx="5"/>
          </p:nvPr>
        </p:nvSpPr>
        <p:spPr/>
      </p:sp>
    </p:spTree>
    <p:extLst>
      <p:ext uri="{BB962C8B-B14F-4D97-AF65-F5344CB8AC3E}">
        <p14:creationId xmlns:p14="http://schemas.microsoft.com/office/powerpoint/2010/main" val="3171856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sz="1200" dirty="0"/>
              <a:t>An object defines its responsibilities in an interface. An object sets terms and conditions for use of that interface and implements it.</a:t>
            </a:r>
          </a:p>
          <a:p>
            <a:r>
              <a:rPr lang="en-GB" sz="1200" dirty="0"/>
              <a:t>An object uses information hiding, it hides the details of how it provides the service </a:t>
            </a:r>
          </a:p>
          <a:p>
            <a:r>
              <a:rPr lang="en-GB" sz="1200" dirty="0"/>
              <a:t>A class is a factory for creating objects; it may also provide services directly.</a:t>
            </a:r>
          </a:p>
          <a:p>
            <a:r>
              <a:rPr lang="en-GB" sz="1200" dirty="0"/>
              <a:t>Two types of relationship: inheritance and composition </a:t>
            </a:r>
          </a:p>
          <a:p>
            <a:r>
              <a:rPr lang="en-GB" sz="1200" dirty="0"/>
              <a:t>Domain objects represent concepts that which are familiar to users and experts in a specified field </a:t>
            </a:r>
          </a:p>
          <a:p>
            <a:r>
              <a:rPr lang="en-GB" sz="1200" dirty="0"/>
              <a:t>Application-Specific Objects translate inputs and outputs to the domain objects</a:t>
            </a:r>
          </a:p>
          <a:p>
            <a:endParaRPr lang="en-US" dirty="0"/>
          </a:p>
        </p:txBody>
      </p:sp>
    </p:spTree>
    <p:extLst>
      <p:ext uri="{BB962C8B-B14F-4D97-AF65-F5344CB8AC3E}">
        <p14:creationId xmlns:p14="http://schemas.microsoft.com/office/powerpoint/2010/main" val="714186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Define responsibilities as knowing, doing, </a:t>
            </a:r>
            <a:r>
              <a:rPr lang="en-GB" dirty="0"/>
              <a:t>and deciding.</a:t>
            </a:r>
            <a:r>
              <a:rPr dirty="0"/>
              <a:t> These form the behavioral contract of an object.</a:t>
            </a:r>
            <a:endParaRPr lang="en-GB" dirty="0"/>
          </a:p>
          <a:p>
            <a:endParaRPr lang="en-GB" dirty="0"/>
          </a:p>
          <a:p>
            <a:r>
              <a:rPr lang="en-GB" dirty="0"/>
              <a:t>Define responsibilities as:</a:t>
            </a:r>
          </a:p>
          <a:p>
            <a:r>
              <a:rPr lang="en-GB" b="1" dirty="0"/>
              <a:t>Knowing</a:t>
            </a:r>
            <a:r>
              <a:rPr lang="en-GB" dirty="0"/>
              <a:t> something</a:t>
            </a:r>
          </a:p>
          <a:p>
            <a:r>
              <a:rPr lang="en-GB" b="1" dirty="0"/>
              <a:t>Doing</a:t>
            </a:r>
            <a:r>
              <a:rPr lang="en-GB" dirty="0"/>
              <a:t> something</a:t>
            </a:r>
          </a:p>
          <a:p>
            <a:r>
              <a:rPr lang="en-GB" b="1" dirty="0"/>
              <a:t>Deciding</a:t>
            </a:r>
            <a:r>
              <a:rPr lang="en-GB" dirty="0"/>
              <a:t> something</a:t>
            </a:r>
          </a:p>
          <a:p>
            <a:r>
              <a:rPr lang="en-GB" dirty="0"/>
              <a:t>Clarify: responsibilities ≠ methods, but they inspire them</a:t>
            </a:r>
          </a:p>
          <a:p>
            <a:r>
              <a:rPr lang="en-GB" dirty="0"/>
              <a:t>Mention: responsibilities form the </a:t>
            </a:r>
            <a:r>
              <a:rPr lang="en-GB" i="1" dirty="0" err="1"/>
              <a:t>behavioral</a:t>
            </a:r>
            <a:r>
              <a:rPr lang="en-GB" i="1" dirty="0"/>
              <a:t> contract</a:t>
            </a:r>
            <a:r>
              <a:rPr lang="en-GB" dirty="0"/>
              <a:t> of an object</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Roles are sets of responsibilities. Multiple objects can play a role. Think in terms of the job, not the actor.</a:t>
            </a:r>
            <a:endParaRPr lang="en-GB" dirty="0"/>
          </a:p>
          <a:p>
            <a:endParaRPr lang="en-GB" dirty="0"/>
          </a:p>
          <a:p>
            <a:r>
              <a:rPr lang="en-GB" dirty="0"/>
              <a:t>A role is a set of related responsibilities</a:t>
            </a:r>
          </a:p>
          <a:p>
            <a:r>
              <a:rPr lang="en-GB" dirty="0"/>
              <a:t>Emphasize: roles provide </a:t>
            </a:r>
            <a:r>
              <a:rPr lang="en-GB" b="1" dirty="0"/>
              <a:t>abstraction and interchangeability</a:t>
            </a:r>
            <a:endParaRPr lang="en-GB" dirty="0"/>
          </a:p>
          <a:p>
            <a:r>
              <a:rPr lang="en-GB" dirty="0"/>
              <a:t>Multiple objects can play the same role; one object can play multiple roles</a:t>
            </a:r>
          </a:p>
          <a:p>
            <a:r>
              <a:rPr lang="en-GB" dirty="0"/>
              <a:t>Analogy: actors in a play</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Stereotypes guide how we think about an object's job. Use them to clarify modeling choices.</a:t>
            </a:r>
            <a:endParaRPr lang="en-GB" dirty="0"/>
          </a:p>
          <a:p>
            <a:endParaRPr lang="en-GB" dirty="0"/>
          </a:p>
          <a:p>
            <a:r>
              <a:rPr lang="en-GB" dirty="0"/>
              <a:t>Introduce the 6 common object role stereotypes:</a:t>
            </a:r>
          </a:p>
          <a:p>
            <a:r>
              <a:rPr lang="en-GB" b="1" dirty="0"/>
              <a:t>Information Holder – knows and provides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Structurer - maintains relationships between objects and information about those relationships</a:t>
            </a:r>
            <a:endParaRPr lang="en-GB" dirty="0"/>
          </a:p>
          <a:p>
            <a:r>
              <a:rPr lang="en-GB" b="1" dirty="0"/>
              <a:t>Service Provider – performs work and, in general, provides computing services</a:t>
            </a:r>
            <a:endParaRPr lang="en-GB" dirty="0"/>
          </a:p>
          <a:p>
            <a:r>
              <a:rPr lang="en-GB" b="1" dirty="0"/>
              <a:t>Coordinator – reacts to events by delegating tasks to others</a:t>
            </a:r>
            <a:endParaRPr lang="en-GB" dirty="0"/>
          </a:p>
          <a:p>
            <a:r>
              <a:rPr lang="en-GB" b="1" dirty="0"/>
              <a:t>Controller – makes decisions and closely directs others' actions</a:t>
            </a:r>
            <a:endParaRPr lang="en-GB" dirty="0"/>
          </a:p>
          <a:p>
            <a:r>
              <a:rPr lang="en-GB" b="1" dirty="0" err="1"/>
              <a:t>Interfacer</a:t>
            </a:r>
            <a:r>
              <a:rPr lang="en-GB" b="1" dirty="0"/>
              <a:t> – transforms information between distinct parts of the system</a:t>
            </a:r>
          </a:p>
          <a:p>
            <a:endParaRPr lang="en-GB" dirty="0"/>
          </a:p>
          <a:p>
            <a:r>
              <a:rPr lang="en-GB" dirty="0"/>
              <a:t>Teach: stereotypes guide how we characterize candidate objects</a:t>
            </a:r>
          </a:p>
          <a:p>
            <a:r>
              <a:rPr lang="en-GB" dirty="0"/>
              <a:t>Possibly group into passive (holders) vs active (doers/deciders)</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DF941-D261-7D8D-A372-C744AF716E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5B55C-576D-5FF0-F66B-08E3931F6E4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76A32EC-5F4D-FEA2-9BF3-36AB13C1E234}"/>
              </a:ext>
            </a:extLst>
          </p:cNvPr>
          <p:cNvSpPr>
            <a:spLocks noGrp="1"/>
          </p:cNvSpPr>
          <p:nvPr>
            <p:ph type="body" sz="quarter" idx="3"/>
          </p:nvPr>
        </p:nvSpPr>
        <p:spPr/>
        <p:txBody>
          <a:bodyPr/>
          <a:lstStyle/>
          <a:p>
            <a:r>
              <a:rPr dirty="0"/>
              <a:t>Stereotypes guide how we think about an object's job. Use them to clarify modeling choices.</a:t>
            </a:r>
            <a:endParaRPr lang="en-GB" dirty="0"/>
          </a:p>
          <a:p>
            <a:endParaRPr lang="en-GB" dirty="0"/>
          </a:p>
          <a:p>
            <a:r>
              <a:rPr lang="en-GB" dirty="0"/>
              <a:t>Introduce the 6 common object role stereotypes:</a:t>
            </a:r>
          </a:p>
          <a:p>
            <a:r>
              <a:rPr lang="en-GB" b="1" dirty="0"/>
              <a:t>Information Holder – knows and provides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Structurer - maintains relationships between objects and information about those relationships</a:t>
            </a:r>
            <a:endParaRPr lang="en-GB" dirty="0"/>
          </a:p>
          <a:p>
            <a:r>
              <a:rPr lang="en-GB" b="1" dirty="0"/>
              <a:t>Service Provider – performs work and, in general, provides computing services</a:t>
            </a:r>
            <a:endParaRPr lang="en-GB" dirty="0"/>
          </a:p>
          <a:p>
            <a:r>
              <a:rPr lang="en-GB" b="1" dirty="0"/>
              <a:t>Coordinator – reacts to events by delegating tasks to others</a:t>
            </a:r>
            <a:endParaRPr lang="en-GB" dirty="0"/>
          </a:p>
          <a:p>
            <a:r>
              <a:rPr lang="en-GB" b="1" dirty="0"/>
              <a:t>Controller – makes decisions and closely directs others' actions</a:t>
            </a:r>
            <a:endParaRPr lang="en-GB" dirty="0"/>
          </a:p>
          <a:p>
            <a:r>
              <a:rPr lang="en-GB" b="1" dirty="0" err="1"/>
              <a:t>Interfacer</a:t>
            </a:r>
            <a:r>
              <a:rPr lang="en-GB" b="1" dirty="0"/>
              <a:t> – transforms information between distinct parts of the system</a:t>
            </a:r>
          </a:p>
          <a:p>
            <a:endParaRPr lang="en-GB" dirty="0"/>
          </a:p>
          <a:p>
            <a:r>
              <a:rPr lang="en-GB" dirty="0"/>
              <a:t>Teach: stereotypes guide how we characterize candidate objects</a:t>
            </a:r>
          </a:p>
          <a:p>
            <a:r>
              <a:rPr lang="en-GB" dirty="0"/>
              <a:t>Possibly group into passive (holders) vs active (doers/deciders)</a:t>
            </a:r>
          </a:p>
          <a:p>
            <a:endParaRPr dirty="0"/>
          </a:p>
        </p:txBody>
      </p:sp>
      <p:sp>
        <p:nvSpPr>
          <p:cNvPr id="4" name="Slide Number Placeholder 3">
            <a:extLst>
              <a:ext uri="{FF2B5EF4-FFF2-40B4-BE49-F238E27FC236}">
                <a16:creationId xmlns:a16="http://schemas.microsoft.com/office/drawing/2014/main" id="{415A0FA9-86E0-DA29-03D5-2CFAF559523E}"/>
              </a:ext>
            </a:extLst>
          </p:cNvPr>
          <p:cNvSpPr>
            <a:spLocks noGrp="1"/>
          </p:cNvSpPr>
          <p:nvPr>
            <p:ph type="sldNum" sz="quarter" idx="5"/>
          </p:nvPr>
        </p:nvSpPr>
        <p:spPr/>
      </p:sp>
    </p:spTree>
    <p:extLst>
      <p:ext uri="{BB962C8B-B14F-4D97-AF65-F5344CB8AC3E}">
        <p14:creationId xmlns:p14="http://schemas.microsoft.com/office/powerpoint/2010/main" val="2483359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427176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Walk through the agenda briefly. Let the audience know we'll get practical and example-driven.</a:t>
            </a:r>
            <a:endParaRPr lang="en-GB" dirty="0"/>
          </a:p>
          <a:p>
            <a:endParaRPr lang="en-GB" dirty="0"/>
          </a:p>
          <a:p>
            <a:r>
              <a:rPr lang="en-GB" dirty="0"/>
              <a:t>Outline of the talk (sections as bullets):</a:t>
            </a:r>
          </a:p>
          <a:p>
            <a:r>
              <a:rPr lang="en-GB" dirty="0"/>
              <a:t>DDD to RDD: What’s missing, and where RDD fits</a:t>
            </a:r>
          </a:p>
          <a:p>
            <a:r>
              <a:rPr lang="en-GB" dirty="0"/>
              <a:t>Key ideas: responsibilities, roles, collaborations</a:t>
            </a:r>
          </a:p>
          <a:p>
            <a:r>
              <a:rPr lang="en-GB" dirty="0"/>
              <a:t>THE EXAMPLE: </a:t>
            </a:r>
            <a:r>
              <a:rPr lang="en-GB" dirty="0" err="1"/>
              <a:t>Modeling</a:t>
            </a:r>
            <a:r>
              <a:rPr lang="en-GB" dirty="0"/>
              <a:t> with CRC cards in practice</a:t>
            </a:r>
          </a:p>
          <a:p>
            <a:r>
              <a:rPr lang="en-GB" dirty="0"/>
              <a:t>RDD’s place in modern development: DDD, TDD, and agility</a:t>
            </a:r>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Objects work together to fulfill responsibilities. Collaboration is core to expressive OO design.</a:t>
            </a:r>
            <a:endParaRPr lang="en-GB" dirty="0"/>
          </a:p>
          <a:p>
            <a:endParaRPr lang="en-GB" dirty="0"/>
          </a:p>
          <a:p>
            <a:r>
              <a:rPr lang="en-GB" dirty="0"/>
              <a:t>Teach that </a:t>
            </a:r>
            <a:r>
              <a:rPr lang="en-GB" i="1" dirty="0"/>
              <a:t>objects collaborate to </a:t>
            </a:r>
            <a:r>
              <a:rPr lang="en-GB" i="1" dirty="0" err="1"/>
              <a:t>fulfill</a:t>
            </a:r>
            <a:r>
              <a:rPr lang="en-GB" i="1" dirty="0"/>
              <a:t> system responsibilities</a:t>
            </a:r>
            <a:endParaRPr lang="en-GB" dirty="0"/>
          </a:p>
          <a:p>
            <a:r>
              <a:rPr lang="en-GB" dirty="0"/>
              <a:t>Responsibilities are fulfilled </a:t>
            </a:r>
            <a:r>
              <a:rPr lang="en-GB" i="1" dirty="0"/>
              <a:t>in concert</a:t>
            </a:r>
            <a:r>
              <a:rPr lang="en-GB" dirty="0"/>
              <a:t>, not isolation</a:t>
            </a:r>
          </a:p>
          <a:p>
            <a:r>
              <a:rPr lang="en-GB" dirty="0"/>
              <a:t>Introduce the RDD mantra: </a:t>
            </a:r>
            <a:r>
              <a:rPr lang="en-GB" i="1" dirty="0"/>
              <a:t>“Objects do things for other objects”</a:t>
            </a:r>
            <a:endParaRPr lang="en-GB" dirty="0"/>
          </a:p>
          <a:p>
            <a:r>
              <a:rPr lang="en-GB" dirty="0"/>
              <a:t>Brief example: what collaboration might look like in THE EXAMPLE</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Think of software as a neighborhood—objects cooperating with clear boundaries and purposes.</a:t>
            </a:r>
            <a:endParaRPr lang="en-GB" dirty="0"/>
          </a:p>
          <a:p>
            <a:endParaRPr lang="en-GB" dirty="0"/>
          </a:p>
          <a:p>
            <a:r>
              <a:rPr lang="en-GB" dirty="0"/>
              <a:t>Teach the metaphor of software as a </a:t>
            </a:r>
            <a:r>
              <a:rPr lang="en-GB" i="1" dirty="0"/>
              <a:t>community of collaborating objects</a:t>
            </a:r>
            <a:endParaRPr lang="en-GB" dirty="0"/>
          </a:p>
          <a:p>
            <a:r>
              <a:rPr lang="en-GB" dirty="0"/>
              <a:t>Objects fit into </a:t>
            </a:r>
            <a:r>
              <a:rPr lang="en-GB" dirty="0" err="1"/>
              <a:t>neighborhoods</a:t>
            </a:r>
            <a:r>
              <a:rPr lang="en-GB" dirty="0"/>
              <a:t>, with clear communication lines</a:t>
            </a:r>
          </a:p>
          <a:p>
            <a:r>
              <a:rPr lang="en-GB" dirty="0"/>
              <a:t>This helps manage complexity and maintainability</a:t>
            </a:r>
          </a:p>
          <a:p>
            <a:endParaRPr lang="en-GB" dirty="0"/>
          </a:p>
          <a:p>
            <a:pPr>
              <a:defRPr sz="1800"/>
            </a:pPr>
            <a:r>
              <a:rPr lang="en-GB" dirty="0"/>
              <a:t>Objects form cooperating clusters</a:t>
            </a:r>
          </a:p>
          <a:p>
            <a:pPr>
              <a:defRPr sz="1800"/>
            </a:pPr>
            <a:r>
              <a:rPr lang="en-GB" dirty="0"/>
              <a:t>Supports separation of concerns and communication patterns</a:t>
            </a:r>
          </a:p>
          <a:p>
            <a:endParaRPr lang="en-GB" dirty="0"/>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Contracts are preconditions and postconditions—behavioral guarantees—not just method signatures.</a:t>
            </a:r>
            <a:endParaRPr lang="en-GB" dirty="0"/>
          </a:p>
          <a:p>
            <a:endParaRPr lang="en-GB" dirty="0"/>
          </a:p>
          <a:p>
            <a:r>
              <a:rPr lang="en-GB" dirty="0"/>
              <a:t>Teach: a contract expresses </a:t>
            </a:r>
            <a:r>
              <a:rPr lang="en-GB" b="1" dirty="0"/>
              <a:t>preconditions (conditions of use)</a:t>
            </a:r>
            <a:r>
              <a:rPr lang="en-GB" dirty="0"/>
              <a:t> and </a:t>
            </a:r>
            <a:r>
              <a:rPr lang="en-GB" b="1" dirty="0"/>
              <a:t>postconditions (aftereffects)</a:t>
            </a:r>
            <a:endParaRPr lang="en-GB" dirty="0"/>
          </a:p>
          <a:p>
            <a:r>
              <a:rPr lang="en-GB" dirty="0"/>
              <a:t>Not formal types or interfaces—these are </a:t>
            </a:r>
            <a:r>
              <a:rPr lang="en-GB" b="1" dirty="0"/>
              <a:t>design-level </a:t>
            </a:r>
            <a:r>
              <a:rPr lang="en-GB" b="1" dirty="0" err="1"/>
              <a:t>behavioral</a:t>
            </a:r>
            <a:r>
              <a:rPr lang="en-GB" b="1" dirty="0"/>
              <a:t> agreements</a:t>
            </a:r>
            <a:endParaRPr lang="en-GB" dirty="0"/>
          </a:p>
          <a:p>
            <a:r>
              <a:rPr lang="en-GB" dirty="0"/>
              <a:t>Explain how contracts help reason about correctness and trust boundaries</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the control patterns—centralized, dispersed, delegated—and how they shape object collaboration.</a:t>
            </a:r>
            <a:endParaRPr lang="en-GB" dirty="0"/>
          </a:p>
          <a:p>
            <a:endParaRPr lang="en-GB" dirty="0"/>
          </a:p>
          <a:p>
            <a:r>
              <a:rPr lang="en-GB" dirty="0"/>
              <a:t>Teach the 3 main control styles:</a:t>
            </a:r>
          </a:p>
          <a:p>
            <a:r>
              <a:rPr lang="en-GB" b="1" dirty="0"/>
              <a:t>Centralized</a:t>
            </a:r>
            <a:r>
              <a:rPr lang="en-GB" dirty="0"/>
              <a:t> (1 object makes decisions)</a:t>
            </a:r>
          </a:p>
          <a:p>
            <a:r>
              <a:rPr lang="en-GB" b="1" dirty="0"/>
              <a:t>Dispersed</a:t>
            </a:r>
            <a:r>
              <a:rPr lang="en-GB" dirty="0"/>
              <a:t> (logic spread out)</a:t>
            </a:r>
          </a:p>
          <a:p>
            <a:r>
              <a:rPr lang="en-GB" b="1" dirty="0"/>
              <a:t>Delegated</a:t>
            </a:r>
            <a:r>
              <a:rPr lang="en-GB" dirty="0"/>
              <a:t> (objects ask others for help)</a:t>
            </a:r>
          </a:p>
          <a:p>
            <a:r>
              <a:rPr lang="en-GB" dirty="0"/>
              <a:t>Emphasize: control style affects collaboration patterns and changeability</a:t>
            </a:r>
          </a:p>
          <a:p>
            <a:r>
              <a:rPr lang="en-GB" dirty="0"/>
              <a:t>Optional: quick visual comparison</a:t>
            </a:r>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Reinforce the core ideas covered so far. Set up the transition to a practical example.</a:t>
            </a:r>
            <a:endParaRPr lang="en-GB" dirty="0"/>
          </a:p>
          <a:p>
            <a:endParaRPr lang="en-GB" dirty="0"/>
          </a:p>
          <a:p>
            <a:r>
              <a:rPr lang="en-GB" dirty="0"/>
              <a:t>Reinforce:</a:t>
            </a:r>
          </a:p>
          <a:p>
            <a:r>
              <a:rPr lang="en-GB" dirty="0"/>
              <a:t>Responsibilities</a:t>
            </a:r>
          </a:p>
          <a:p>
            <a:r>
              <a:rPr lang="en-GB" dirty="0"/>
              <a:t>Roles</a:t>
            </a:r>
          </a:p>
          <a:p>
            <a:pPr marL="0" indent="0">
              <a:buFont typeface="Arial" panose="020B0604020202020204" pitchFamily="34" charset="0"/>
              <a:buNone/>
            </a:pPr>
            <a:r>
              <a:rPr lang="en-GB" dirty="0"/>
              <a:t>Stereotypes</a:t>
            </a:r>
          </a:p>
          <a:p>
            <a:pPr marL="0" indent="0">
              <a:buFont typeface="Arial" panose="020B0604020202020204" pitchFamily="34" charset="0"/>
              <a:buNone/>
            </a:pPr>
            <a:r>
              <a:rPr lang="en-GB" dirty="0"/>
              <a:t>Collaborations</a:t>
            </a:r>
          </a:p>
          <a:p>
            <a:r>
              <a:rPr lang="en-GB" dirty="0"/>
              <a:t>Contracts</a:t>
            </a:r>
          </a:p>
          <a:p>
            <a:r>
              <a:rPr lang="en-GB" dirty="0"/>
              <a:t>Control Styles</a:t>
            </a:r>
          </a:p>
          <a:p>
            <a:endParaRPr lang="en-GB" dirty="0"/>
          </a:p>
          <a:p>
            <a:r>
              <a:rPr lang="en-GB" dirty="0"/>
              <a:t>Bridge to next section: now that we understand the theory, let’s see RDD in practice with THE EXAMPLE</a:t>
            </a:r>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Briefly describe a website that runs one-on-one QuestWorlds contests. Clarify we're modeling a slice of behavior, not a full app.</a:t>
            </a:r>
            <a:endParaRPr lang="en-GB" dirty="0"/>
          </a:p>
          <a:p>
            <a:endParaRPr lang="en-GB" dirty="0"/>
          </a:p>
          <a:p>
            <a:r>
              <a:rPr lang="en-GB" dirty="0"/>
              <a:t>Teach: Briefly describe the domain problem we’ll model</a:t>
            </a:r>
          </a:p>
          <a:p>
            <a:r>
              <a:rPr lang="en-GB" dirty="0"/>
              <a:t>Emphasize: This is not a full app design—just the core of the domain </a:t>
            </a:r>
            <a:r>
              <a:rPr lang="en-GB" dirty="0" err="1"/>
              <a:t>behavior</a:t>
            </a:r>
            <a:endParaRPr lang="en-GB" dirty="0"/>
          </a:p>
          <a:p>
            <a:r>
              <a:rPr lang="en-GB" dirty="0"/>
              <a:t>Frame the scope: one or two user goals or system responsibilities</a:t>
            </a:r>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2271F-54B4-3CD0-4E00-FA48718588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34921-5151-F78E-B508-A1C0EFEBF25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D653670-B24A-1EB4-4EB9-ECFBD6ABC95D}"/>
              </a:ext>
            </a:extLst>
          </p:cNvPr>
          <p:cNvSpPr>
            <a:spLocks noGrp="1"/>
          </p:cNvSpPr>
          <p:nvPr>
            <p:ph type="body" sz="quarter" idx="3"/>
          </p:nvPr>
        </p:nvSpPr>
        <p:spPr/>
        <p:txBody>
          <a:bodyPr/>
          <a:lstStyle/>
          <a:p>
            <a:r>
              <a:rPr dirty="0"/>
              <a:t>Briefly describe a website that runs one-on-one QuestWorlds contests. Clarify we're modeling a slice of behavior, not a full app.</a:t>
            </a:r>
            <a:endParaRPr lang="en-GB" dirty="0"/>
          </a:p>
          <a:p>
            <a:endParaRPr lang="en-GB" dirty="0"/>
          </a:p>
          <a:p>
            <a:r>
              <a:rPr lang="en-GB" dirty="0"/>
              <a:t>Teach: Briefly describe the domain problem we’ll model</a:t>
            </a:r>
          </a:p>
          <a:p>
            <a:r>
              <a:rPr lang="en-GB" dirty="0"/>
              <a:t>Emphasize: This is not a full app design—just the core of the domain </a:t>
            </a:r>
            <a:r>
              <a:rPr lang="en-GB" dirty="0" err="1"/>
              <a:t>behavior</a:t>
            </a:r>
            <a:endParaRPr lang="en-GB" dirty="0"/>
          </a:p>
          <a:p>
            <a:r>
              <a:rPr lang="en-GB" dirty="0"/>
              <a:t>Frame the scope: one or two user goals or system responsibilities</a:t>
            </a:r>
          </a:p>
          <a:p>
            <a:endParaRPr lang="en-GB" dirty="0"/>
          </a:p>
          <a:p>
            <a:endParaRPr dirty="0"/>
          </a:p>
        </p:txBody>
      </p:sp>
      <p:sp>
        <p:nvSpPr>
          <p:cNvPr id="4" name="Slide Number Placeholder 3">
            <a:extLst>
              <a:ext uri="{FF2B5EF4-FFF2-40B4-BE49-F238E27FC236}">
                <a16:creationId xmlns:a16="http://schemas.microsoft.com/office/drawing/2014/main" id="{6D6CA5CB-E915-FEC5-C9A4-BA9F73447E1C}"/>
              </a:ext>
            </a:extLst>
          </p:cNvPr>
          <p:cNvSpPr>
            <a:spLocks noGrp="1"/>
          </p:cNvSpPr>
          <p:nvPr>
            <p:ph type="sldNum" sz="quarter" idx="5"/>
          </p:nvPr>
        </p:nvSpPr>
        <p:spPr/>
      </p:sp>
    </p:spTree>
    <p:extLst>
      <p:ext uri="{BB962C8B-B14F-4D97-AF65-F5344CB8AC3E}">
        <p14:creationId xmlns:p14="http://schemas.microsoft.com/office/powerpoint/2010/main" val="3520729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9F58C-1824-2EE3-0A57-1CB7EDDA5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5BAAD-48B9-34E4-D58D-B222A2178D7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D2BDCC0-04B9-B0A1-4E53-C33C769A5BA8}"/>
              </a:ext>
            </a:extLst>
          </p:cNvPr>
          <p:cNvSpPr>
            <a:spLocks noGrp="1"/>
          </p:cNvSpPr>
          <p:nvPr>
            <p:ph type="body" sz="quarter" idx="3"/>
          </p:nvPr>
        </p:nvSpPr>
        <p:spPr/>
        <p:txBody>
          <a:bodyPr/>
          <a:lstStyle/>
          <a:p>
            <a:r>
              <a:rPr dirty="0"/>
              <a:t>Write a short narrative of user/system interaction. This grounds your model in real behavior.</a:t>
            </a:r>
            <a:endParaRPr lang="en-GB" dirty="0"/>
          </a:p>
          <a:p>
            <a:endParaRPr lang="en-GB" dirty="0"/>
          </a:p>
          <a:p>
            <a:r>
              <a:rPr lang="en-GB" dirty="0"/>
              <a:t>Write a design story, describing important feature of your application </a:t>
            </a:r>
          </a:p>
          <a:p>
            <a:r>
              <a:rPr lang="en-GB" dirty="0"/>
              <a:t>Identify major themes and concerns </a:t>
            </a:r>
          </a:p>
          <a:p>
            <a:r>
              <a:rPr lang="en-GB" dirty="0"/>
              <a:t>Search for candidate objects that surround and support each theme</a:t>
            </a:r>
          </a:p>
          <a:p>
            <a:r>
              <a:rPr lang="en-GB" dirty="0"/>
              <a:t>Check that they are key concepts of the domain or how your domain interacts with the outside world</a:t>
            </a:r>
          </a:p>
          <a:p>
            <a:r>
              <a:rPr lang="en-GB" dirty="0"/>
              <a:t>Look for candidates that represent additional mechanisms or machinery </a:t>
            </a:r>
          </a:p>
          <a:p>
            <a:r>
              <a:rPr lang="en-GB" dirty="0"/>
              <a:t>Name, describe and characterise each candidate </a:t>
            </a:r>
          </a:p>
          <a:p>
            <a:r>
              <a:rPr lang="en-GB" dirty="0"/>
              <a:t>Organize candidates into neighbourhoods </a:t>
            </a:r>
          </a:p>
          <a:p>
            <a:r>
              <a:rPr lang="en-GB" dirty="0"/>
              <a:t>Check appropriateness of abstractions</a:t>
            </a:r>
          </a:p>
          <a:p>
            <a:r>
              <a:rPr lang="en-GB" dirty="0"/>
              <a:t>Defend inclusion </a:t>
            </a:r>
          </a:p>
          <a:p>
            <a:endParaRPr lang="en-GB" dirty="0"/>
          </a:p>
          <a:p>
            <a:endParaRPr dirty="0"/>
          </a:p>
        </p:txBody>
      </p:sp>
      <p:sp>
        <p:nvSpPr>
          <p:cNvPr id="4" name="Slide Number Placeholder 3">
            <a:extLst>
              <a:ext uri="{FF2B5EF4-FFF2-40B4-BE49-F238E27FC236}">
                <a16:creationId xmlns:a16="http://schemas.microsoft.com/office/drawing/2014/main" id="{24FC7E98-6FAF-D678-31E0-CB4D4696A682}"/>
              </a:ext>
            </a:extLst>
          </p:cNvPr>
          <p:cNvSpPr>
            <a:spLocks noGrp="1"/>
          </p:cNvSpPr>
          <p:nvPr>
            <p:ph type="sldNum" sz="quarter" idx="5"/>
          </p:nvPr>
        </p:nvSpPr>
        <p:spPr/>
      </p:sp>
    </p:spTree>
    <p:extLst>
      <p:ext uri="{BB962C8B-B14F-4D97-AF65-F5344CB8AC3E}">
        <p14:creationId xmlns:p14="http://schemas.microsoft.com/office/powerpoint/2010/main" val="4023158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Write a short narrative of user/system interaction. This grounds your model in real behavior.</a:t>
            </a:r>
            <a:endParaRPr lang="en-GB" dirty="0"/>
          </a:p>
          <a:p>
            <a:endParaRPr lang="en-GB" dirty="0"/>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30AD4-65CE-65B0-4A8B-1B606D6E6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2EF6F-CD11-10A9-640F-4E2F65C92094}"/>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6979E41-CB7B-2FCA-444E-5D63BF451F1D}"/>
              </a:ext>
            </a:extLst>
          </p:cNvPr>
          <p:cNvSpPr>
            <a:spLocks noGrp="1"/>
          </p:cNvSpPr>
          <p:nvPr>
            <p:ph type="body" sz="quarter" idx="3"/>
          </p:nvPr>
        </p:nvSpPr>
        <p:spPr/>
        <p:txBody>
          <a:bodyPr/>
          <a:lstStyle/>
          <a:p>
            <a:r>
              <a:rPr dirty="0"/>
              <a:t>Write a short narrative of user/system interaction. This grounds your model in real behavior.</a:t>
            </a:r>
            <a:endParaRPr lang="en-GB" dirty="0"/>
          </a:p>
          <a:p>
            <a:endParaRPr lang="en-GB" dirty="0"/>
          </a:p>
          <a:p>
            <a:r>
              <a:rPr lang="en-GB" dirty="0"/>
              <a:t>Write a design story, describing important feature of your application </a:t>
            </a:r>
          </a:p>
          <a:p>
            <a:r>
              <a:rPr lang="en-GB" dirty="0"/>
              <a:t>Identify major themes and concerns </a:t>
            </a:r>
          </a:p>
          <a:p>
            <a:r>
              <a:rPr lang="en-GB" dirty="0"/>
              <a:t>Search for candidate objects that surround and support each theme</a:t>
            </a:r>
          </a:p>
          <a:p>
            <a:r>
              <a:rPr lang="en-GB" dirty="0"/>
              <a:t>Check that they are key concepts of the domain or how your domain interacts with the outside world</a:t>
            </a:r>
          </a:p>
          <a:p>
            <a:r>
              <a:rPr lang="en-GB" dirty="0"/>
              <a:t>Look for candidates that represent additional mechanisms or machinery </a:t>
            </a:r>
          </a:p>
          <a:p>
            <a:r>
              <a:rPr lang="en-GB" dirty="0"/>
              <a:t>Name, describe and characterise each candidate </a:t>
            </a:r>
          </a:p>
          <a:p>
            <a:r>
              <a:rPr lang="en-GB" dirty="0"/>
              <a:t>Organize candidates into neighbourhoods </a:t>
            </a:r>
          </a:p>
          <a:p>
            <a:r>
              <a:rPr lang="en-GB" dirty="0"/>
              <a:t>Check appropriateness of abstractions</a:t>
            </a:r>
          </a:p>
          <a:p>
            <a:r>
              <a:rPr lang="en-GB" dirty="0"/>
              <a:t>Defend inclusion </a:t>
            </a:r>
          </a:p>
          <a:p>
            <a:endParaRPr lang="en-GB" dirty="0"/>
          </a:p>
          <a:p>
            <a:endParaRPr dirty="0"/>
          </a:p>
        </p:txBody>
      </p:sp>
      <p:sp>
        <p:nvSpPr>
          <p:cNvPr id="4" name="Slide Number Placeholder 3">
            <a:extLst>
              <a:ext uri="{FF2B5EF4-FFF2-40B4-BE49-F238E27FC236}">
                <a16:creationId xmlns:a16="http://schemas.microsoft.com/office/drawing/2014/main" id="{9F3DAA1C-09E0-C078-FB0D-949E63084E91}"/>
              </a:ext>
            </a:extLst>
          </p:cNvPr>
          <p:cNvSpPr>
            <a:spLocks noGrp="1"/>
          </p:cNvSpPr>
          <p:nvPr>
            <p:ph type="sldNum" sz="quarter" idx="5"/>
          </p:nvPr>
        </p:nvSpPr>
        <p:spPr/>
      </p:sp>
    </p:spTree>
    <p:extLst>
      <p:ext uri="{BB962C8B-B14F-4D97-AF65-F5344CB8AC3E}">
        <p14:creationId xmlns:p14="http://schemas.microsoft.com/office/powerpoint/2010/main" val="3669452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53896-1300-4057-0B48-22F649575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C169C-4EEC-5132-5873-AB2E5933652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8DA20877-B01E-1650-078D-F71A57201895}"/>
              </a:ext>
            </a:extLst>
          </p:cNvPr>
          <p:cNvSpPr>
            <a:spLocks noGrp="1"/>
          </p:cNvSpPr>
          <p:nvPr>
            <p:ph type="body" sz="quarter" idx="3"/>
          </p:nvPr>
        </p:nvSpPr>
        <p:spPr/>
        <p:txBody>
          <a:bodyPr/>
          <a:lstStyle/>
          <a:p>
            <a:r>
              <a:rPr dirty="0"/>
              <a:t>Walk through the agenda briefly. Let the audience know we'll get practical and example-driven.</a:t>
            </a:r>
            <a:endParaRPr lang="en-GB" dirty="0"/>
          </a:p>
          <a:p>
            <a:endParaRPr lang="en-GB" dirty="0"/>
          </a:p>
          <a:p>
            <a:r>
              <a:rPr lang="en-GB" dirty="0"/>
              <a:t>Outline of the talk (sections as bullets):</a:t>
            </a:r>
          </a:p>
          <a:p>
            <a:r>
              <a:rPr lang="en-GB" dirty="0"/>
              <a:t>DDD to RDD: What’s missing, and where RDD fits</a:t>
            </a:r>
          </a:p>
          <a:p>
            <a:r>
              <a:rPr lang="en-GB" dirty="0"/>
              <a:t>Key ideas: responsibilities, roles, collaborations</a:t>
            </a:r>
          </a:p>
          <a:p>
            <a:r>
              <a:rPr lang="en-GB" dirty="0"/>
              <a:t>THE EXAMPLE: </a:t>
            </a:r>
            <a:r>
              <a:rPr lang="en-GB" dirty="0" err="1"/>
              <a:t>Modeling</a:t>
            </a:r>
            <a:r>
              <a:rPr lang="en-GB" dirty="0"/>
              <a:t> with CRC cards in practice</a:t>
            </a:r>
          </a:p>
          <a:p>
            <a:r>
              <a:rPr lang="en-GB" dirty="0"/>
              <a:t>RDD’s place in modern development: DDD, TDD, and agility</a:t>
            </a:r>
          </a:p>
          <a:p>
            <a:endParaRPr lang="en-GB" dirty="0"/>
          </a:p>
          <a:p>
            <a:endParaRPr dirty="0"/>
          </a:p>
        </p:txBody>
      </p:sp>
      <p:sp>
        <p:nvSpPr>
          <p:cNvPr id="4" name="Slide Number Placeholder 3">
            <a:extLst>
              <a:ext uri="{FF2B5EF4-FFF2-40B4-BE49-F238E27FC236}">
                <a16:creationId xmlns:a16="http://schemas.microsoft.com/office/drawing/2014/main" id="{A5B0630E-E5DB-8AF1-BD7A-67FF80615501}"/>
              </a:ext>
            </a:extLst>
          </p:cNvPr>
          <p:cNvSpPr>
            <a:spLocks noGrp="1"/>
          </p:cNvSpPr>
          <p:nvPr>
            <p:ph type="sldNum" sz="quarter" idx="5"/>
          </p:nvPr>
        </p:nvSpPr>
        <p:spPr/>
      </p:sp>
    </p:spTree>
    <p:extLst>
      <p:ext uri="{BB962C8B-B14F-4D97-AF65-F5344CB8AC3E}">
        <p14:creationId xmlns:p14="http://schemas.microsoft.com/office/powerpoint/2010/main" val="633655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947A9-F083-EC08-1ACD-70AD79596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D3CEC-1625-0EE3-0873-0CA20A7DE932}"/>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1874C80-1665-938E-709D-489212E0ACBF}"/>
              </a:ext>
            </a:extLst>
          </p:cNvPr>
          <p:cNvSpPr>
            <a:spLocks noGrp="1"/>
          </p:cNvSpPr>
          <p:nvPr>
            <p:ph type="body" sz="quarter" idx="3"/>
          </p:nvPr>
        </p:nvSpPr>
        <p:spPr/>
        <p:txBody>
          <a:bodyPr/>
          <a:lstStyle/>
          <a:p>
            <a:r>
              <a:rPr dirty="0"/>
              <a:t>Write a short narrative of user/system interaction. This grounds your model in real behavior.</a:t>
            </a:r>
            <a:endParaRPr lang="en-GB" dirty="0"/>
          </a:p>
          <a:p>
            <a:endParaRPr lang="en-GB" dirty="0"/>
          </a:p>
          <a:p>
            <a:r>
              <a:rPr lang="en-GB" dirty="0"/>
              <a:t>Write a design story, describing important feature of your application </a:t>
            </a:r>
          </a:p>
          <a:p>
            <a:r>
              <a:rPr lang="en-GB" dirty="0"/>
              <a:t>Identify major themes and concerns </a:t>
            </a:r>
          </a:p>
          <a:p>
            <a:r>
              <a:rPr lang="en-GB" dirty="0"/>
              <a:t>Search for candidate objects that surround and support each theme</a:t>
            </a:r>
          </a:p>
          <a:p>
            <a:r>
              <a:rPr lang="en-GB" dirty="0"/>
              <a:t>Check that they are key concepts of the domain or how your domain interacts with the outside world</a:t>
            </a:r>
          </a:p>
          <a:p>
            <a:r>
              <a:rPr lang="en-GB" dirty="0"/>
              <a:t>Look for candidates that represent additional mechanisms or machinery </a:t>
            </a:r>
          </a:p>
          <a:p>
            <a:r>
              <a:rPr lang="en-GB" dirty="0"/>
              <a:t>Name, describe and characterise each candidate </a:t>
            </a:r>
          </a:p>
          <a:p>
            <a:r>
              <a:rPr lang="en-GB" dirty="0"/>
              <a:t>Organize candidates into neighbourhoods </a:t>
            </a:r>
          </a:p>
          <a:p>
            <a:r>
              <a:rPr lang="en-GB" dirty="0"/>
              <a:t>Check appropriateness of abstractions</a:t>
            </a:r>
          </a:p>
          <a:p>
            <a:r>
              <a:rPr lang="en-GB" dirty="0"/>
              <a:t>Defend inclusion </a:t>
            </a:r>
          </a:p>
          <a:p>
            <a:endParaRPr lang="en-GB" dirty="0"/>
          </a:p>
          <a:p>
            <a:endParaRPr dirty="0"/>
          </a:p>
        </p:txBody>
      </p:sp>
      <p:sp>
        <p:nvSpPr>
          <p:cNvPr id="4" name="Slide Number Placeholder 3">
            <a:extLst>
              <a:ext uri="{FF2B5EF4-FFF2-40B4-BE49-F238E27FC236}">
                <a16:creationId xmlns:a16="http://schemas.microsoft.com/office/drawing/2014/main" id="{37481D93-1FE3-1F1F-B7A1-B24D37C38827}"/>
              </a:ext>
            </a:extLst>
          </p:cNvPr>
          <p:cNvSpPr>
            <a:spLocks noGrp="1"/>
          </p:cNvSpPr>
          <p:nvPr>
            <p:ph type="sldNum" sz="quarter" idx="5"/>
          </p:nvPr>
        </p:nvSpPr>
        <p:spPr/>
      </p:sp>
    </p:spTree>
    <p:extLst>
      <p:ext uri="{BB962C8B-B14F-4D97-AF65-F5344CB8AC3E}">
        <p14:creationId xmlns:p14="http://schemas.microsoft.com/office/powerpoint/2010/main" val="2379689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DAD39-B65A-758F-CEC6-DAF3B835F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19779-78EB-3255-4E73-7CFBDED40B0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F4763C7-4180-65D0-7CE3-7D28F1DD97AA}"/>
              </a:ext>
            </a:extLst>
          </p:cNvPr>
          <p:cNvSpPr>
            <a:spLocks noGrp="1"/>
          </p:cNvSpPr>
          <p:nvPr>
            <p:ph type="body" sz="quarter" idx="3"/>
          </p:nvPr>
        </p:nvSpPr>
        <p:spPr/>
        <p:txBody>
          <a:bodyPr/>
          <a:lstStyle/>
          <a:p>
            <a:r>
              <a:rPr dirty="0"/>
              <a:t>Write a short narrative of user/system interaction. This grounds your model in real behavior.</a:t>
            </a:r>
            <a:endParaRPr lang="en-GB" dirty="0"/>
          </a:p>
          <a:p>
            <a:endParaRPr lang="en-GB" dirty="0"/>
          </a:p>
          <a:p>
            <a:r>
              <a:rPr lang="en-GB" dirty="0"/>
              <a:t>Write a design story, describing important feature of your application </a:t>
            </a:r>
          </a:p>
          <a:p>
            <a:r>
              <a:rPr lang="en-GB" dirty="0"/>
              <a:t>Identify major themes and concerns </a:t>
            </a:r>
          </a:p>
          <a:p>
            <a:r>
              <a:rPr lang="en-GB" dirty="0"/>
              <a:t>Search for candidate objects that surround and support each theme</a:t>
            </a:r>
          </a:p>
          <a:p>
            <a:r>
              <a:rPr lang="en-GB" dirty="0"/>
              <a:t>Check that they are key concepts of the domain or how your domain interacts with the outside world</a:t>
            </a:r>
          </a:p>
          <a:p>
            <a:r>
              <a:rPr lang="en-GB" dirty="0"/>
              <a:t>Look for candidates that represent additional mechanisms or machinery </a:t>
            </a:r>
          </a:p>
          <a:p>
            <a:r>
              <a:rPr lang="en-GB" dirty="0"/>
              <a:t>Name, describe and characterise each candidate </a:t>
            </a:r>
          </a:p>
          <a:p>
            <a:r>
              <a:rPr lang="en-GB" dirty="0"/>
              <a:t>Organize candidates into neighbourhoods </a:t>
            </a:r>
          </a:p>
          <a:p>
            <a:r>
              <a:rPr lang="en-GB" dirty="0"/>
              <a:t>Check appropriateness of abstractions</a:t>
            </a:r>
          </a:p>
          <a:p>
            <a:r>
              <a:rPr lang="en-GB" dirty="0"/>
              <a:t>Defend inclusion </a:t>
            </a:r>
          </a:p>
          <a:p>
            <a:endParaRPr lang="en-GB" dirty="0"/>
          </a:p>
          <a:p>
            <a:endParaRPr dirty="0"/>
          </a:p>
        </p:txBody>
      </p:sp>
      <p:sp>
        <p:nvSpPr>
          <p:cNvPr id="4" name="Slide Number Placeholder 3">
            <a:extLst>
              <a:ext uri="{FF2B5EF4-FFF2-40B4-BE49-F238E27FC236}">
                <a16:creationId xmlns:a16="http://schemas.microsoft.com/office/drawing/2014/main" id="{8A87A90F-0C85-9150-6C2E-7CF973593DF8}"/>
              </a:ext>
            </a:extLst>
          </p:cNvPr>
          <p:cNvSpPr>
            <a:spLocks noGrp="1"/>
          </p:cNvSpPr>
          <p:nvPr>
            <p:ph type="sldNum" sz="quarter" idx="5"/>
          </p:nvPr>
        </p:nvSpPr>
        <p:spPr/>
      </p:sp>
    </p:spTree>
    <p:extLst>
      <p:ext uri="{BB962C8B-B14F-4D97-AF65-F5344CB8AC3E}">
        <p14:creationId xmlns:p14="http://schemas.microsoft.com/office/powerpoint/2010/main" val="3093136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7BDC-2A03-86A0-1E53-7DA6F50E34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0C00C-78CD-BA3C-6671-415BDA65BA5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AE513F4-78E3-F06A-78A2-862DD366E31F}"/>
              </a:ext>
            </a:extLst>
          </p:cNvPr>
          <p:cNvSpPr>
            <a:spLocks noGrp="1"/>
          </p:cNvSpPr>
          <p:nvPr>
            <p:ph type="body" sz="quarter" idx="3"/>
          </p:nvPr>
        </p:nvSpPr>
        <p:spPr/>
        <p:txBody>
          <a:bodyPr/>
          <a:lstStyle/>
          <a:p>
            <a:r>
              <a:rPr dirty="0"/>
              <a:t>Write a short narrative of user/system interaction. This grounds your model in real behavior.</a:t>
            </a:r>
            <a:endParaRPr lang="en-GB" dirty="0"/>
          </a:p>
          <a:p>
            <a:endParaRPr lang="en-GB" dirty="0"/>
          </a:p>
          <a:p>
            <a:r>
              <a:rPr lang="en-GB" dirty="0"/>
              <a:t>Write a design story, describing important feature of your application </a:t>
            </a:r>
          </a:p>
          <a:p>
            <a:r>
              <a:rPr lang="en-GB" dirty="0"/>
              <a:t>Identify major themes and concerns </a:t>
            </a:r>
          </a:p>
          <a:p>
            <a:r>
              <a:rPr lang="en-GB" dirty="0"/>
              <a:t>Search for candidate objects that surround and support each theme</a:t>
            </a:r>
          </a:p>
          <a:p>
            <a:r>
              <a:rPr lang="en-GB" dirty="0"/>
              <a:t>Check that they are key concepts of the domain or how your domain interacts with the outside world</a:t>
            </a:r>
          </a:p>
          <a:p>
            <a:r>
              <a:rPr lang="en-GB" dirty="0"/>
              <a:t>Look for candidates that represent additional mechanisms or machinery </a:t>
            </a:r>
          </a:p>
          <a:p>
            <a:r>
              <a:rPr lang="en-GB" dirty="0"/>
              <a:t>Name, describe and characterise each candidate </a:t>
            </a:r>
          </a:p>
          <a:p>
            <a:r>
              <a:rPr lang="en-GB" dirty="0"/>
              <a:t>Organize candidates into neighbourhoods </a:t>
            </a:r>
          </a:p>
          <a:p>
            <a:r>
              <a:rPr lang="en-GB" dirty="0"/>
              <a:t>Check appropriateness of abstractions</a:t>
            </a:r>
          </a:p>
          <a:p>
            <a:r>
              <a:rPr lang="en-GB" dirty="0"/>
              <a:t>Defend inclusion </a:t>
            </a:r>
          </a:p>
          <a:p>
            <a:endParaRPr lang="en-GB" dirty="0"/>
          </a:p>
          <a:p>
            <a:endParaRPr dirty="0"/>
          </a:p>
        </p:txBody>
      </p:sp>
      <p:sp>
        <p:nvSpPr>
          <p:cNvPr id="4" name="Slide Number Placeholder 3">
            <a:extLst>
              <a:ext uri="{FF2B5EF4-FFF2-40B4-BE49-F238E27FC236}">
                <a16:creationId xmlns:a16="http://schemas.microsoft.com/office/drawing/2014/main" id="{F582826F-77F8-592E-777D-B066854F02E2}"/>
              </a:ext>
            </a:extLst>
          </p:cNvPr>
          <p:cNvSpPr>
            <a:spLocks noGrp="1"/>
          </p:cNvSpPr>
          <p:nvPr>
            <p:ph type="sldNum" sz="quarter" idx="5"/>
          </p:nvPr>
        </p:nvSpPr>
        <p:spPr/>
      </p:sp>
    </p:spTree>
    <p:extLst>
      <p:ext uri="{BB962C8B-B14F-4D97-AF65-F5344CB8AC3E}">
        <p14:creationId xmlns:p14="http://schemas.microsoft.com/office/powerpoint/2010/main" val="1812376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E5088-2FB8-83E4-E674-F261C62CB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169BA9-4B9E-DFD7-5858-08BB8875432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26C44B7-010F-2EB9-1B29-52610A5C1354}"/>
              </a:ext>
            </a:extLst>
          </p:cNvPr>
          <p:cNvSpPr>
            <a:spLocks noGrp="1"/>
          </p:cNvSpPr>
          <p:nvPr>
            <p:ph type="body" sz="quarter" idx="3"/>
          </p:nvPr>
        </p:nvSpPr>
        <p:spPr/>
        <p:txBody>
          <a:bodyPr/>
          <a:lstStyle/>
          <a:p>
            <a:r>
              <a:rPr dirty="0"/>
              <a:t>Write a short narrative of user/system interaction. This grounds your model in real behavior.</a:t>
            </a:r>
            <a:endParaRPr lang="en-GB" dirty="0"/>
          </a:p>
          <a:p>
            <a:endParaRPr lang="en-GB" dirty="0"/>
          </a:p>
          <a:p>
            <a:r>
              <a:rPr lang="en-GB" dirty="0"/>
              <a:t>Write a design story, describing important feature of your application </a:t>
            </a:r>
          </a:p>
          <a:p>
            <a:r>
              <a:rPr lang="en-GB" dirty="0"/>
              <a:t>Identify major themes and concerns </a:t>
            </a:r>
          </a:p>
          <a:p>
            <a:r>
              <a:rPr lang="en-GB" dirty="0"/>
              <a:t>Search for candidate objects that surround and support each theme</a:t>
            </a:r>
          </a:p>
          <a:p>
            <a:r>
              <a:rPr lang="en-GB" dirty="0"/>
              <a:t>Check that they are key concepts of the domain or how your domain interacts with the outside world</a:t>
            </a:r>
          </a:p>
          <a:p>
            <a:r>
              <a:rPr lang="en-GB" dirty="0"/>
              <a:t>Look for candidates that represent additional mechanisms or machinery </a:t>
            </a:r>
          </a:p>
          <a:p>
            <a:r>
              <a:rPr lang="en-GB" dirty="0"/>
              <a:t>Name, describe and characterise each candidate </a:t>
            </a:r>
          </a:p>
          <a:p>
            <a:r>
              <a:rPr lang="en-GB" dirty="0"/>
              <a:t>Organize candidates into neighbourhoods </a:t>
            </a:r>
          </a:p>
          <a:p>
            <a:r>
              <a:rPr lang="en-GB" dirty="0"/>
              <a:t>Check appropriateness of abstractions</a:t>
            </a:r>
          </a:p>
          <a:p>
            <a:r>
              <a:rPr lang="en-GB" dirty="0"/>
              <a:t>Defend inclusion </a:t>
            </a:r>
          </a:p>
          <a:p>
            <a:endParaRPr lang="en-GB" dirty="0"/>
          </a:p>
          <a:p>
            <a:endParaRPr dirty="0"/>
          </a:p>
        </p:txBody>
      </p:sp>
      <p:sp>
        <p:nvSpPr>
          <p:cNvPr id="4" name="Slide Number Placeholder 3">
            <a:extLst>
              <a:ext uri="{FF2B5EF4-FFF2-40B4-BE49-F238E27FC236}">
                <a16:creationId xmlns:a16="http://schemas.microsoft.com/office/drawing/2014/main" id="{CA9DE2C7-5E6B-B017-272B-7FE9C5D5A325}"/>
              </a:ext>
            </a:extLst>
          </p:cNvPr>
          <p:cNvSpPr>
            <a:spLocks noGrp="1"/>
          </p:cNvSpPr>
          <p:nvPr>
            <p:ph type="sldNum" sz="quarter" idx="5"/>
          </p:nvPr>
        </p:nvSpPr>
        <p:spPr/>
      </p:sp>
    </p:spTree>
    <p:extLst>
      <p:ext uri="{BB962C8B-B14F-4D97-AF65-F5344CB8AC3E}">
        <p14:creationId xmlns:p14="http://schemas.microsoft.com/office/powerpoint/2010/main" val="718632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D0DE9-0D24-B97A-3106-623EA17F8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434BF-9C05-3F42-FAD8-6CD3CAB574A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C0AD398-B174-6657-2D0A-DEBA97967CD8}"/>
              </a:ext>
            </a:extLst>
          </p:cNvPr>
          <p:cNvSpPr>
            <a:spLocks noGrp="1"/>
          </p:cNvSpPr>
          <p:nvPr>
            <p:ph type="body" sz="quarter" idx="3"/>
          </p:nvPr>
        </p:nvSpPr>
        <p:spPr/>
        <p:txBody>
          <a:bodyPr/>
          <a:lstStyle/>
          <a:p>
            <a:r>
              <a:rPr dirty="0"/>
              <a:t>Write a short narrative of user/system interaction. This grounds your model in real behavior.</a:t>
            </a:r>
            <a:endParaRPr lang="en-GB" dirty="0"/>
          </a:p>
          <a:p>
            <a:endParaRPr lang="en-GB" dirty="0"/>
          </a:p>
          <a:p>
            <a:r>
              <a:rPr lang="en-GB" dirty="0"/>
              <a:t>Write a design story, describing important feature of your application </a:t>
            </a:r>
          </a:p>
          <a:p>
            <a:r>
              <a:rPr lang="en-GB" dirty="0"/>
              <a:t>Identify major themes and concerns </a:t>
            </a:r>
          </a:p>
          <a:p>
            <a:r>
              <a:rPr lang="en-GB" dirty="0"/>
              <a:t>Search for candidate objects that surround and support each theme</a:t>
            </a:r>
          </a:p>
          <a:p>
            <a:r>
              <a:rPr lang="en-GB" dirty="0"/>
              <a:t>Check that they are key concepts of the domain or how your domain interacts with the outside world</a:t>
            </a:r>
          </a:p>
          <a:p>
            <a:r>
              <a:rPr lang="en-GB" dirty="0"/>
              <a:t>Look for candidates that represent additional mechanisms or machinery </a:t>
            </a:r>
          </a:p>
          <a:p>
            <a:r>
              <a:rPr lang="en-GB" dirty="0"/>
              <a:t>Name, describe and characterise each candidate </a:t>
            </a:r>
          </a:p>
          <a:p>
            <a:r>
              <a:rPr lang="en-GB" dirty="0"/>
              <a:t>Organize candidates into neighbourhoods </a:t>
            </a:r>
          </a:p>
          <a:p>
            <a:r>
              <a:rPr lang="en-GB" dirty="0"/>
              <a:t>Check appropriateness of abstractions</a:t>
            </a:r>
          </a:p>
          <a:p>
            <a:r>
              <a:rPr lang="en-GB" dirty="0"/>
              <a:t>Defend inclusion </a:t>
            </a:r>
          </a:p>
          <a:p>
            <a:endParaRPr lang="en-GB" dirty="0"/>
          </a:p>
          <a:p>
            <a:endParaRPr dirty="0"/>
          </a:p>
        </p:txBody>
      </p:sp>
      <p:sp>
        <p:nvSpPr>
          <p:cNvPr id="4" name="Slide Number Placeholder 3">
            <a:extLst>
              <a:ext uri="{FF2B5EF4-FFF2-40B4-BE49-F238E27FC236}">
                <a16:creationId xmlns:a16="http://schemas.microsoft.com/office/drawing/2014/main" id="{93814F67-A0F5-A5CE-8413-FB656A6F7966}"/>
              </a:ext>
            </a:extLst>
          </p:cNvPr>
          <p:cNvSpPr>
            <a:spLocks noGrp="1"/>
          </p:cNvSpPr>
          <p:nvPr>
            <p:ph type="sldNum" sz="quarter" idx="5"/>
          </p:nvPr>
        </p:nvSpPr>
        <p:spPr/>
      </p:sp>
    </p:spTree>
    <p:extLst>
      <p:ext uri="{BB962C8B-B14F-4D97-AF65-F5344CB8AC3E}">
        <p14:creationId xmlns:p14="http://schemas.microsoft.com/office/powerpoint/2010/main" val="1592927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2FCA7-1F1A-A54F-D43F-18BEF0A47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6BE63-B94F-C963-48D0-09C2F5F401B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E5BAC47-B98F-BCCD-0E55-BBFF958CB66C}"/>
              </a:ext>
            </a:extLst>
          </p:cNvPr>
          <p:cNvSpPr>
            <a:spLocks noGrp="1"/>
          </p:cNvSpPr>
          <p:nvPr>
            <p:ph type="body" sz="quarter" idx="3"/>
          </p:nvPr>
        </p:nvSpPr>
        <p:spPr/>
        <p:txBody>
          <a:bodyPr/>
          <a:lstStyle/>
          <a:p>
            <a:r>
              <a:rPr dirty="0"/>
              <a:t>Write a short narrative of user/system interaction. This grounds your model in real behavior.</a:t>
            </a:r>
            <a:endParaRPr lang="en-GB" dirty="0"/>
          </a:p>
          <a:p>
            <a:endParaRPr lang="en-GB" dirty="0"/>
          </a:p>
          <a:p>
            <a:r>
              <a:rPr lang="en-GB" dirty="0"/>
              <a:t>Write a design story, describing important feature of your application </a:t>
            </a:r>
          </a:p>
          <a:p>
            <a:r>
              <a:rPr lang="en-GB" dirty="0"/>
              <a:t>Identify major themes and concerns </a:t>
            </a:r>
          </a:p>
          <a:p>
            <a:r>
              <a:rPr lang="en-GB" dirty="0"/>
              <a:t>Search for candidate objects that surround and support each theme</a:t>
            </a:r>
          </a:p>
          <a:p>
            <a:r>
              <a:rPr lang="en-GB" dirty="0"/>
              <a:t>Check that they are key concepts of the domain or how your domain interacts with the outside world</a:t>
            </a:r>
          </a:p>
          <a:p>
            <a:r>
              <a:rPr lang="en-GB" dirty="0"/>
              <a:t>Look for candidates that represent additional mechanisms or machinery </a:t>
            </a:r>
          </a:p>
          <a:p>
            <a:r>
              <a:rPr lang="en-GB" dirty="0"/>
              <a:t>Name, describe and characterise each candidate </a:t>
            </a:r>
          </a:p>
          <a:p>
            <a:r>
              <a:rPr lang="en-GB" dirty="0"/>
              <a:t>Organize candidates into neighbourhoods </a:t>
            </a:r>
          </a:p>
          <a:p>
            <a:r>
              <a:rPr lang="en-GB" dirty="0"/>
              <a:t>Check appropriateness of abstractions</a:t>
            </a:r>
          </a:p>
          <a:p>
            <a:r>
              <a:rPr lang="en-GB" dirty="0"/>
              <a:t>Defend inclusion </a:t>
            </a:r>
          </a:p>
          <a:p>
            <a:endParaRPr lang="en-GB" dirty="0"/>
          </a:p>
          <a:p>
            <a:endParaRPr dirty="0"/>
          </a:p>
        </p:txBody>
      </p:sp>
      <p:sp>
        <p:nvSpPr>
          <p:cNvPr id="4" name="Slide Number Placeholder 3">
            <a:extLst>
              <a:ext uri="{FF2B5EF4-FFF2-40B4-BE49-F238E27FC236}">
                <a16:creationId xmlns:a16="http://schemas.microsoft.com/office/drawing/2014/main" id="{345AEEF6-BF32-BB5A-49ED-D9017AE47AE4}"/>
              </a:ext>
            </a:extLst>
          </p:cNvPr>
          <p:cNvSpPr>
            <a:spLocks noGrp="1"/>
          </p:cNvSpPr>
          <p:nvPr>
            <p:ph type="sldNum" sz="quarter" idx="5"/>
          </p:nvPr>
        </p:nvSpPr>
        <p:spPr/>
      </p:sp>
    </p:spTree>
    <p:extLst>
      <p:ext uri="{BB962C8B-B14F-4D97-AF65-F5344CB8AC3E}">
        <p14:creationId xmlns:p14="http://schemas.microsoft.com/office/powerpoint/2010/main" val="90906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BEF64-CAE5-A208-E33E-8F4654993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0AB32-4BF2-92C9-0E33-D2DDDB7CFCC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82C9419E-A7C2-48A1-D319-2AB9391F5237}"/>
              </a:ext>
            </a:extLst>
          </p:cNvPr>
          <p:cNvSpPr>
            <a:spLocks noGrp="1"/>
          </p:cNvSpPr>
          <p:nvPr>
            <p:ph type="body" sz="quarter" idx="3"/>
          </p:nvPr>
        </p:nvSpPr>
        <p:spPr/>
        <p:txBody>
          <a:bodyPr/>
          <a:lstStyle/>
          <a:p>
            <a:r>
              <a:rPr dirty="0"/>
              <a:t>Name roles by what they do, not what they are. Look for verbs, not nouns.</a:t>
            </a:r>
            <a:endParaRPr lang="en-GB" dirty="0"/>
          </a:p>
          <a:p>
            <a:endParaRPr lang="en-GB" dirty="0"/>
          </a:p>
          <a:p>
            <a:endParaRPr lang="en-GB" dirty="0"/>
          </a:p>
          <a:p>
            <a:endParaRPr dirty="0"/>
          </a:p>
        </p:txBody>
      </p:sp>
      <p:sp>
        <p:nvSpPr>
          <p:cNvPr id="4" name="Slide Number Placeholder 3">
            <a:extLst>
              <a:ext uri="{FF2B5EF4-FFF2-40B4-BE49-F238E27FC236}">
                <a16:creationId xmlns:a16="http://schemas.microsoft.com/office/drawing/2014/main" id="{B71164EC-24A2-F852-3B2E-07B31FCD36FD}"/>
              </a:ext>
            </a:extLst>
          </p:cNvPr>
          <p:cNvSpPr>
            <a:spLocks noGrp="1"/>
          </p:cNvSpPr>
          <p:nvPr>
            <p:ph type="sldNum" sz="quarter" idx="5"/>
          </p:nvPr>
        </p:nvSpPr>
        <p:spPr/>
      </p:sp>
    </p:spTree>
    <p:extLst>
      <p:ext uri="{BB962C8B-B14F-4D97-AF65-F5344CB8AC3E}">
        <p14:creationId xmlns:p14="http://schemas.microsoft.com/office/powerpoint/2010/main" val="786224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71400-64AC-FBD0-4EA4-243FE263B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200E30-D257-C5DA-82DF-8C3625BBC79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4F0AA49-7111-4C33-0164-8BADB4492D5A}"/>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5AD2487D-0E20-24EB-D5A7-A4E729CD58AD}"/>
              </a:ext>
            </a:extLst>
          </p:cNvPr>
          <p:cNvSpPr>
            <a:spLocks noGrp="1"/>
          </p:cNvSpPr>
          <p:nvPr>
            <p:ph type="sldNum" sz="quarter" idx="5"/>
          </p:nvPr>
        </p:nvSpPr>
        <p:spPr/>
      </p:sp>
    </p:spTree>
    <p:extLst>
      <p:ext uri="{BB962C8B-B14F-4D97-AF65-F5344CB8AC3E}">
        <p14:creationId xmlns:p14="http://schemas.microsoft.com/office/powerpoint/2010/main" val="2720352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F4E09-5009-920C-D008-C820713DC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C2C13-0022-4F14-0826-96894B2035E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DBE16AA-6B7F-42CA-F4EB-15AD15403A7D}"/>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1502B95C-EC21-C51F-28A5-354D988E5349}"/>
              </a:ext>
            </a:extLst>
          </p:cNvPr>
          <p:cNvSpPr>
            <a:spLocks noGrp="1"/>
          </p:cNvSpPr>
          <p:nvPr>
            <p:ph type="sldNum" sz="quarter" idx="5"/>
          </p:nvPr>
        </p:nvSpPr>
        <p:spPr/>
      </p:sp>
    </p:spTree>
    <p:extLst>
      <p:ext uri="{BB962C8B-B14F-4D97-AF65-F5344CB8AC3E}">
        <p14:creationId xmlns:p14="http://schemas.microsoft.com/office/powerpoint/2010/main" val="3373178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D844F-B599-031F-3E24-F062FB6BD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DB7F1-54B2-0BFC-5200-240E668BFB3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DB1E167-E9B8-67AE-7870-3E8F0006F48C}"/>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2608F891-D12C-E36E-1D2C-5564C81BBDD8}"/>
              </a:ext>
            </a:extLst>
          </p:cNvPr>
          <p:cNvSpPr>
            <a:spLocks noGrp="1"/>
          </p:cNvSpPr>
          <p:nvPr>
            <p:ph type="sldNum" sz="quarter" idx="5"/>
          </p:nvPr>
        </p:nvSpPr>
        <p:spPr/>
      </p:sp>
    </p:spTree>
    <p:extLst>
      <p:ext uri="{BB962C8B-B14F-4D97-AF65-F5344CB8AC3E}">
        <p14:creationId xmlns:p14="http://schemas.microsoft.com/office/powerpoint/2010/main" val="230219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that while DDD focuses on language and boundaries, it gives little concrete guidance on building the object model.</a:t>
            </a:r>
            <a:endParaRPr lang="en-GB" dirty="0"/>
          </a:p>
          <a:p>
            <a:endParaRPr lang="en-GB" dirty="0"/>
          </a:p>
          <a:p>
            <a:r>
              <a:rPr lang="en-GB" dirty="0"/>
              <a:t>Teach: DDD says </a:t>
            </a:r>
            <a:r>
              <a:rPr lang="en-GB" i="1" dirty="0"/>
              <a:t>model the domain</a:t>
            </a:r>
            <a:r>
              <a:rPr lang="en-GB" dirty="0"/>
              <a:t>, focus on </a:t>
            </a:r>
            <a:r>
              <a:rPr lang="en-GB" i="1" dirty="0"/>
              <a:t>ubiquitous language</a:t>
            </a:r>
            <a:r>
              <a:rPr lang="en-GB" dirty="0"/>
              <a:t>, </a:t>
            </a:r>
            <a:r>
              <a:rPr lang="en-GB" i="1" dirty="0"/>
              <a:t>core concepts</a:t>
            </a:r>
            <a:r>
              <a:rPr lang="en-GB" dirty="0"/>
              <a:t>, etc.</a:t>
            </a:r>
          </a:p>
          <a:p>
            <a:r>
              <a:rPr lang="en-GB" dirty="0"/>
              <a:t>But it stops short of showing how to turn insight into object design</a:t>
            </a:r>
          </a:p>
          <a:p>
            <a:r>
              <a:rPr lang="en-GB" dirty="0"/>
              <a:t>Quote Evans (paraphrased): “The domain model is central, but building one is an art”</a:t>
            </a:r>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B814F-EF75-C37F-4B96-B91D351FA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9D86BC-223D-2EE0-4E69-BED13C0AEE52}"/>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E96A395-CD3D-F497-EE26-C9B8B626E634}"/>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6B5DF218-77DE-584C-4172-0A8FB2654252}"/>
              </a:ext>
            </a:extLst>
          </p:cNvPr>
          <p:cNvSpPr>
            <a:spLocks noGrp="1"/>
          </p:cNvSpPr>
          <p:nvPr>
            <p:ph type="sldNum" sz="quarter" idx="5"/>
          </p:nvPr>
        </p:nvSpPr>
        <p:spPr/>
      </p:sp>
    </p:spTree>
    <p:extLst>
      <p:ext uri="{BB962C8B-B14F-4D97-AF65-F5344CB8AC3E}">
        <p14:creationId xmlns:p14="http://schemas.microsoft.com/office/powerpoint/2010/main" val="314637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EDA8D-938B-743D-A402-B28717A3B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034AAC-1915-BE00-5D7B-E1F48943EED2}"/>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FFD04F4-7C4A-1500-257A-50AD571E5CA2}"/>
              </a:ext>
            </a:extLst>
          </p:cNvPr>
          <p:cNvSpPr>
            <a:spLocks noGrp="1"/>
          </p:cNvSpPr>
          <p:nvPr>
            <p:ph type="body" sz="quarter" idx="3"/>
          </p:nvPr>
        </p:nvSpPr>
        <p:spPr/>
        <p:txBody>
          <a:bodyPr/>
          <a:lstStyle/>
          <a:p>
            <a:r>
              <a:rPr dirty="0"/>
              <a:t>Name roles by what they do, not what they are. Look for verbs, not nouns.</a:t>
            </a:r>
            <a:endParaRPr lang="en-GB" dirty="0"/>
          </a:p>
          <a:p>
            <a:endParaRPr lang="en-GB" dirty="0"/>
          </a:p>
          <a:p>
            <a:endParaRPr lang="en-GB" dirty="0"/>
          </a:p>
          <a:p>
            <a:endParaRPr dirty="0"/>
          </a:p>
        </p:txBody>
      </p:sp>
      <p:sp>
        <p:nvSpPr>
          <p:cNvPr id="4" name="Slide Number Placeholder 3">
            <a:extLst>
              <a:ext uri="{FF2B5EF4-FFF2-40B4-BE49-F238E27FC236}">
                <a16:creationId xmlns:a16="http://schemas.microsoft.com/office/drawing/2014/main" id="{0F9B7349-210B-87EA-CFCD-714DA6436E6E}"/>
              </a:ext>
            </a:extLst>
          </p:cNvPr>
          <p:cNvSpPr>
            <a:spLocks noGrp="1"/>
          </p:cNvSpPr>
          <p:nvPr>
            <p:ph type="sldNum" sz="quarter" idx="5"/>
          </p:nvPr>
        </p:nvSpPr>
        <p:spPr/>
      </p:sp>
    </p:spTree>
    <p:extLst>
      <p:ext uri="{BB962C8B-B14F-4D97-AF65-F5344CB8AC3E}">
        <p14:creationId xmlns:p14="http://schemas.microsoft.com/office/powerpoint/2010/main" val="1886716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9C76F-313C-6D01-33E0-F6882323C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4AD79-08D9-AFC0-A7CF-01ADA21E569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7D5AA9F-6485-F7A2-34C7-79F4C2618A88}"/>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4FEC3A3A-21DE-214A-D5F3-119CA574192F}"/>
              </a:ext>
            </a:extLst>
          </p:cNvPr>
          <p:cNvSpPr>
            <a:spLocks noGrp="1"/>
          </p:cNvSpPr>
          <p:nvPr>
            <p:ph type="sldNum" sz="quarter" idx="5"/>
          </p:nvPr>
        </p:nvSpPr>
        <p:spPr/>
      </p:sp>
    </p:spTree>
    <p:extLst>
      <p:ext uri="{BB962C8B-B14F-4D97-AF65-F5344CB8AC3E}">
        <p14:creationId xmlns:p14="http://schemas.microsoft.com/office/powerpoint/2010/main" val="3908695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D7E9-AC49-6322-58F5-8B836BEAB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1F611-EF87-3E66-6FCA-AF29C5BDA982}"/>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AA3261F7-0A69-8C03-B740-F2C7B6DE85E5}"/>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E7BF5693-F874-AB4F-D983-F1297D6B3EB1}"/>
              </a:ext>
            </a:extLst>
          </p:cNvPr>
          <p:cNvSpPr>
            <a:spLocks noGrp="1"/>
          </p:cNvSpPr>
          <p:nvPr>
            <p:ph type="sldNum" sz="quarter" idx="5"/>
          </p:nvPr>
        </p:nvSpPr>
        <p:spPr/>
      </p:sp>
    </p:spTree>
    <p:extLst>
      <p:ext uri="{BB962C8B-B14F-4D97-AF65-F5344CB8AC3E}">
        <p14:creationId xmlns:p14="http://schemas.microsoft.com/office/powerpoint/2010/main" val="304289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B6EB8-24EF-896F-4ED3-07AD247F09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E36C4-36E8-DF82-D87A-A834D98E2DD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F7E1677-BB2B-6128-58F6-103492B4088A}"/>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92AFC44B-C0A8-036D-690D-C62F987CA51D}"/>
              </a:ext>
            </a:extLst>
          </p:cNvPr>
          <p:cNvSpPr>
            <a:spLocks noGrp="1"/>
          </p:cNvSpPr>
          <p:nvPr>
            <p:ph type="sldNum" sz="quarter" idx="5"/>
          </p:nvPr>
        </p:nvSpPr>
        <p:spPr/>
      </p:sp>
    </p:spTree>
    <p:extLst>
      <p:ext uri="{BB962C8B-B14F-4D97-AF65-F5344CB8AC3E}">
        <p14:creationId xmlns:p14="http://schemas.microsoft.com/office/powerpoint/2010/main" val="15031507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F3854-78A7-79D2-FAFC-3F8386FD2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845C6-694E-0CA3-4238-F0CD7C5FC40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A404612-9570-D415-59E4-451F99AEF21B}"/>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A7927233-4515-75D1-5674-0976B610CE64}"/>
              </a:ext>
            </a:extLst>
          </p:cNvPr>
          <p:cNvSpPr>
            <a:spLocks noGrp="1"/>
          </p:cNvSpPr>
          <p:nvPr>
            <p:ph type="sldNum" sz="quarter" idx="5"/>
          </p:nvPr>
        </p:nvSpPr>
        <p:spPr/>
      </p:sp>
    </p:spTree>
    <p:extLst>
      <p:ext uri="{BB962C8B-B14F-4D97-AF65-F5344CB8AC3E}">
        <p14:creationId xmlns:p14="http://schemas.microsoft.com/office/powerpoint/2010/main" val="2746090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6C2C2-D119-8388-D43C-9A1A1AAF49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B5782-CCA3-87B5-D6E6-4599F840B90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BD7F269-254D-1817-9D7C-E6B7FC85031C}"/>
              </a:ext>
            </a:extLst>
          </p:cNvPr>
          <p:cNvSpPr>
            <a:spLocks noGrp="1"/>
          </p:cNvSpPr>
          <p:nvPr>
            <p:ph type="body" sz="quarter" idx="3"/>
          </p:nvPr>
        </p:nvSpPr>
        <p:spPr/>
        <p:txBody>
          <a:bodyPr/>
          <a:lstStyle/>
          <a:p>
            <a:r>
              <a:rPr dirty="0"/>
              <a:t>Describe how roles interact. Who asks whom to do what? Keep it conversational.</a:t>
            </a:r>
            <a:endParaRPr lang="en-GB" dirty="0"/>
          </a:p>
          <a:p>
            <a:endParaRPr lang="en-GB" dirty="0"/>
          </a:p>
          <a:p>
            <a:endParaRPr dirty="0"/>
          </a:p>
        </p:txBody>
      </p:sp>
      <p:sp>
        <p:nvSpPr>
          <p:cNvPr id="4" name="Slide Number Placeholder 3">
            <a:extLst>
              <a:ext uri="{FF2B5EF4-FFF2-40B4-BE49-F238E27FC236}">
                <a16:creationId xmlns:a16="http://schemas.microsoft.com/office/drawing/2014/main" id="{3506689E-E4DD-A179-AEA9-B6BBD43B38CA}"/>
              </a:ext>
            </a:extLst>
          </p:cNvPr>
          <p:cNvSpPr>
            <a:spLocks noGrp="1"/>
          </p:cNvSpPr>
          <p:nvPr>
            <p:ph type="sldNum" sz="quarter" idx="5"/>
          </p:nvPr>
        </p:nvSpPr>
        <p:spPr/>
      </p:sp>
    </p:spTree>
    <p:extLst>
      <p:ext uri="{BB962C8B-B14F-4D97-AF65-F5344CB8AC3E}">
        <p14:creationId xmlns:p14="http://schemas.microsoft.com/office/powerpoint/2010/main" val="1624154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DD73B-C866-EE6C-B1B8-A2B12C4EA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CEA5F-FD99-68C1-0189-E091AB3E3932}"/>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4012A76-B3F0-5143-38CA-5969D10B8AAE}"/>
              </a:ext>
            </a:extLst>
          </p:cNvPr>
          <p:cNvSpPr>
            <a:spLocks noGrp="1"/>
          </p:cNvSpPr>
          <p:nvPr>
            <p:ph type="body" sz="quarter" idx="3"/>
          </p:nvPr>
        </p:nvSpPr>
        <p:spPr/>
        <p:txBody>
          <a:bodyPr/>
          <a:lstStyle/>
          <a:p>
            <a:r>
              <a:rPr dirty="0"/>
              <a:t>Turn roles into cards. Each card holds responsibilities and collaborators. Good for group work.</a:t>
            </a:r>
            <a:endParaRPr lang="en-GB" dirty="0"/>
          </a:p>
          <a:p>
            <a:endParaRPr lang="en-GB" dirty="0"/>
          </a:p>
          <a:p>
            <a:endParaRPr dirty="0"/>
          </a:p>
        </p:txBody>
      </p:sp>
      <p:sp>
        <p:nvSpPr>
          <p:cNvPr id="4" name="Slide Number Placeholder 3">
            <a:extLst>
              <a:ext uri="{FF2B5EF4-FFF2-40B4-BE49-F238E27FC236}">
                <a16:creationId xmlns:a16="http://schemas.microsoft.com/office/drawing/2014/main" id="{48C1EA4D-E3A3-AE29-82A2-E31A89EB9BE4}"/>
              </a:ext>
            </a:extLst>
          </p:cNvPr>
          <p:cNvSpPr>
            <a:spLocks noGrp="1"/>
          </p:cNvSpPr>
          <p:nvPr>
            <p:ph type="sldNum" sz="quarter" idx="5"/>
          </p:nvPr>
        </p:nvSpPr>
        <p:spPr/>
      </p:sp>
    </p:spTree>
    <p:extLst>
      <p:ext uri="{BB962C8B-B14F-4D97-AF65-F5344CB8AC3E}">
        <p14:creationId xmlns:p14="http://schemas.microsoft.com/office/powerpoint/2010/main" val="1150719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8ED4E-2635-EBAC-4476-91385C664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56022-AF41-623E-7799-D4DCFDF6E6E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6D881BC-1F04-0671-F5A3-90149D25AA98}"/>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375E21BA-C856-634B-B17C-76D2F81B67AA}"/>
              </a:ext>
            </a:extLst>
          </p:cNvPr>
          <p:cNvSpPr>
            <a:spLocks noGrp="1"/>
          </p:cNvSpPr>
          <p:nvPr>
            <p:ph type="sldNum" sz="quarter" idx="5"/>
          </p:nvPr>
        </p:nvSpPr>
        <p:spPr/>
      </p:sp>
    </p:spTree>
    <p:extLst>
      <p:ext uri="{BB962C8B-B14F-4D97-AF65-F5344CB8AC3E}">
        <p14:creationId xmlns:p14="http://schemas.microsoft.com/office/powerpoint/2010/main" val="4110393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DFD94-4949-E88A-CF58-1D7A8727C6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35B6B-4107-70FA-A0AB-13F5592AF7F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895B7B4-C3C3-D7C3-5D0B-B20341B8B01B}"/>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D8625968-DA06-F799-F8BE-2433D2B82573}"/>
              </a:ext>
            </a:extLst>
          </p:cNvPr>
          <p:cNvSpPr>
            <a:spLocks noGrp="1"/>
          </p:cNvSpPr>
          <p:nvPr>
            <p:ph type="sldNum" sz="quarter" idx="5"/>
          </p:nvPr>
        </p:nvSpPr>
        <p:spPr/>
      </p:sp>
    </p:spTree>
    <p:extLst>
      <p:ext uri="{BB962C8B-B14F-4D97-AF65-F5344CB8AC3E}">
        <p14:creationId xmlns:p14="http://schemas.microsoft.com/office/powerpoint/2010/main" val="392521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List the building blocks DDD gives us—aggregates, entities, etc.—but note they are not techniques for modeling behavior.</a:t>
            </a:r>
            <a:endParaRPr lang="en-GB" dirty="0"/>
          </a:p>
          <a:p>
            <a:endParaRPr lang="en-GB" dirty="0"/>
          </a:p>
          <a:p>
            <a:r>
              <a:rPr lang="en-GB" dirty="0"/>
              <a:t>Teach: DDD provides:</a:t>
            </a:r>
          </a:p>
          <a:p>
            <a:r>
              <a:rPr lang="en-GB" dirty="0"/>
              <a:t>Aggregates</a:t>
            </a:r>
          </a:p>
          <a:p>
            <a:r>
              <a:rPr lang="en-GB" dirty="0"/>
              <a:t>Entities and Value Objects</a:t>
            </a:r>
          </a:p>
          <a:p>
            <a:r>
              <a:rPr lang="en-GB" dirty="0"/>
              <a:t>Repositories, Services</a:t>
            </a:r>
          </a:p>
          <a:p>
            <a:r>
              <a:rPr lang="en-GB" dirty="0"/>
              <a:t>These help organize or abstract—but not build the model itself</a:t>
            </a:r>
          </a:p>
          <a:p>
            <a:r>
              <a:rPr lang="en-GB" dirty="0"/>
              <a:t>Emphasize: these are </a:t>
            </a:r>
            <a:r>
              <a:rPr lang="en-GB" i="1" dirty="0"/>
              <a:t>structural</a:t>
            </a:r>
            <a:r>
              <a:rPr lang="en-GB" dirty="0"/>
              <a:t>, not </a:t>
            </a:r>
            <a:r>
              <a:rPr lang="en-GB" dirty="0" err="1"/>
              <a:t>behavioral</a:t>
            </a:r>
            <a:r>
              <a:rPr lang="en-GB" dirty="0"/>
              <a:t>, </a:t>
            </a:r>
            <a:r>
              <a:rPr lang="en-GB" dirty="0" err="1"/>
              <a:t>modeling</a:t>
            </a:r>
            <a:r>
              <a:rPr lang="en-GB" dirty="0"/>
              <a:t> tools</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AD23F-0E69-7268-2EDE-CA56AB0A9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BD692-06F4-061A-0497-DAD2C0856C1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8DB6C703-691F-CFCF-D5CF-88269D34DA20}"/>
              </a:ext>
            </a:extLst>
          </p:cNvPr>
          <p:cNvSpPr>
            <a:spLocks noGrp="1"/>
          </p:cNvSpPr>
          <p:nvPr>
            <p:ph type="body" sz="quarter" idx="3"/>
          </p:nvPr>
        </p:nvSpPr>
        <p:spPr/>
        <p:txBody>
          <a:bodyPr/>
          <a:lstStyle/>
          <a:p>
            <a:r>
              <a:rPr dirty="0"/>
              <a:t>Turn roles into cards. Each card holds responsibilities and collaborators. Good for group work.</a:t>
            </a:r>
            <a:endParaRPr lang="en-GB" dirty="0"/>
          </a:p>
          <a:p>
            <a:endParaRPr lang="en-GB" dirty="0"/>
          </a:p>
          <a:p>
            <a:endParaRPr dirty="0"/>
          </a:p>
        </p:txBody>
      </p:sp>
      <p:sp>
        <p:nvSpPr>
          <p:cNvPr id="4" name="Slide Number Placeholder 3">
            <a:extLst>
              <a:ext uri="{FF2B5EF4-FFF2-40B4-BE49-F238E27FC236}">
                <a16:creationId xmlns:a16="http://schemas.microsoft.com/office/drawing/2014/main" id="{00E9BBB7-B64D-0C6D-C78D-443608A63EA3}"/>
              </a:ext>
            </a:extLst>
          </p:cNvPr>
          <p:cNvSpPr>
            <a:spLocks noGrp="1"/>
          </p:cNvSpPr>
          <p:nvPr>
            <p:ph type="sldNum" sz="quarter" idx="5"/>
          </p:nvPr>
        </p:nvSpPr>
        <p:spPr/>
      </p:sp>
    </p:spTree>
    <p:extLst>
      <p:ext uri="{BB962C8B-B14F-4D97-AF65-F5344CB8AC3E}">
        <p14:creationId xmlns:p14="http://schemas.microsoft.com/office/powerpoint/2010/main" val="37967959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2A9D8-DE93-A518-5735-A47C93466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03A11-0BCB-DBAF-D0B5-771B096BFC0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1B84976-FAD0-3147-2BD1-5F4BA7B0DC09}"/>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685A75A5-58D7-7CEF-055C-0E781B23522E}"/>
              </a:ext>
            </a:extLst>
          </p:cNvPr>
          <p:cNvSpPr>
            <a:spLocks noGrp="1"/>
          </p:cNvSpPr>
          <p:nvPr>
            <p:ph type="sldNum" sz="quarter" idx="5"/>
          </p:nvPr>
        </p:nvSpPr>
        <p:spPr/>
      </p:sp>
    </p:spTree>
    <p:extLst>
      <p:ext uri="{BB962C8B-B14F-4D97-AF65-F5344CB8AC3E}">
        <p14:creationId xmlns:p14="http://schemas.microsoft.com/office/powerpoint/2010/main" val="9473033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BEA4F-B122-0C7A-6DEA-9EBE8F879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F823A-F6C9-9832-1A92-80DFCAEF9AE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6152B6C-C02A-C207-19D0-1B17394CE0DF}"/>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96DF7731-CF02-070E-EC9B-909258C7EA7D}"/>
              </a:ext>
            </a:extLst>
          </p:cNvPr>
          <p:cNvSpPr>
            <a:spLocks noGrp="1"/>
          </p:cNvSpPr>
          <p:nvPr>
            <p:ph type="sldNum" sz="quarter" idx="5"/>
          </p:nvPr>
        </p:nvSpPr>
        <p:spPr/>
      </p:sp>
    </p:spTree>
    <p:extLst>
      <p:ext uri="{BB962C8B-B14F-4D97-AF65-F5344CB8AC3E}">
        <p14:creationId xmlns:p14="http://schemas.microsoft.com/office/powerpoint/2010/main" val="3068163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Choose how logic flows. Who’s in charge? What’s delegated? Consider maintainability.</a:t>
            </a:r>
            <a:endParaRPr lang="en-GB" dirty="0"/>
          </a:p>
          <a:p>
            <a:endParaRPr lang="en-GB" dirty="0"/>
          </a:p>
          <a:p>
            <a:endParaRPr lang="en-GB" dirty="0"/>
          </a:p>
          <a:p>
            <a:r>
              <a:rPr lang="en-GB" sz="1200" dirty="0"/>
              <a:t>Teach: Pick a control style that fits the scenario</a:t>
            </a:r>
          </a:p>
          <a:p>
            <a:r>
              <a:rPr lang="en-GB" sz="1200" dirty="0"/>
              <a:t>Centralized, dispersed, delegated</a:t>
            </a:r>
          </a:p>
          <a:p>
            <a:r>
              <a:rPr lang="en-GB" sz="1200" dirty="0"/>
              <a:t>Use THE EXAMPLE to illustrate the implications of control decisions</a:t>
            </a:r>
          </a:p>
          <a:p>
            <a:r>
              <a:rPr lang="en-GB" sz="1200" dirty="0"/>
              <a:t>Reflect briefly on trade-offs</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C398-E386-76E3-5842-34F8ED4C7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05999E-49B2-0562-9C30-64AC95AC9924}"/>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7381BD3-D7E5-8FF3-0646-A380734A47EA}"/>
              </a:ext>
            </a:extLst>
          </p:cNvPr>
          <p:cNvSpPr>
            <a:spLocks noGrp="1"/>
          </p:cNvSpPr>
          <p:nvPr>
            <p:ph type="body" sz="quarter" idx="3"/>
          </p:nvPr>
        </p:nvSpPr>
        <p:spPr/>
        <p:txBody>
          <a:bodyPr/>
          <a:lstStyle/>
          <a:p>
            <a:pPr marL="0" indent="0">
              <a:buNone/>
            </a:pPr>
            <a:r>
              <a:rPr lang="en-GB" sz="1200" dirty="0"/>
              <a:t>Responsibilities come from the behaviours described in use cases (user stories). Note that use cases don’t contain design details.  </a:t>
            </a:r>
          </a:p>
          <a:p>
            <a:pPr marL="0" indent="0">
              <a:buNone/>
            </a:pPr>
            <a:endParaRPr lang="en-GB" sz="1200" dirty="0"/>
          </a:p>
          <a:p>
            <a:r>
              <a:rPr lang="en-GB" dirty="0"/>
              <a:t>Use the “knows/does/decides” frame to assign responsibilities</a:t>
            </a:r>
          </a:p>
          <a:p>
            <a:r>
              <a:rPr lang="en-GB" dirty="0"/>
              <a:t>Keep responsibilities concise and focused</a:t>
            </a:r>
          </a:p>
          <a:p>
            <a:r>
              <a:rPr lang="en-GB" dirty="0"/>
              <a:t>Focus on distributing work—not centralizing it</a:t>
            </a:r>
          </a:p>
          <a:p>
            <a:pPr marL="0" indent="0">
              <a:buNone/>
            </a:pPr>
            <a:endParaRPr lang="en-GB" sz="1200" dirty="0"/>
          </a:p>
          <a:p>
            <a:endParaRPr lang="en-GB" dirty="0"/>
          </a:p>
          <a:p>
            <a:endParaRPr dirty="0"/>
          </a:p>
        </p:txBody>
      </p:sp>
      <p:sp>
        <p:nvSpPr>
          <p:cNvPr id="4" name="Slide Number Placeholder 3">
            <a:extLst>
              <a:ext uri="{FF2B5EF4-FFF2-40B4-BE49-F238E27FC236}">
                <a16:creationId xmlns:a16="http://schemas.microsoft.com/office/drawing/2014/main" id="{E92D588A-82D5-DE54-4933-1E68800035F4}"/>
              </a:ext>
            </a:extLst>
          </p:cNvPr>
          <p:cNvSpPr>
            <a:spLocks noGrp="1"/>
          </p:cNvSpPr>
          <p:nvPr>
            <p:ph type="sldNum" sz="quarter" idx="5"/>
          </p:nvPr>
        </p:nvSpPr>
        <p:spPr/>
      </p:sp>
    </p:spTree>
    <p:extLst>
      <p:ext uri="{BB962C8B-B14F-4D97-AF65-F5344CB8AC3E}">
        <p14:creationId xmlns:p14="http://schemas.microsoft.com/office/powerpoint/2010/main" val="2242992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885B0-7FC0-EF1E-DB74-2188FC35E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D4346-EC2B-013A-4036-E64A038082D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74D2CE2-8106-A8A9-0328-CB454E4F06CA}"/>
              </a:ext>
            </a:extLst>
          </p:cNvPr>
          <p:cNvSpPr>
            <a:spLocks noGrp="1"/>
          </p:cNvSpPr>
          <p:nvPr>
            <p:ph type="body" sz="quarter" idx="3"/>
          </p:nvPr>
        </p:nvSpPr>
        <p:spPr/>
        <p:txBody>
          <a:bodyPr/>
          <a:lstStyle/>
          <a:p>
            <a:r>
              <a:rPr dirty="0"/>
              <a:t>Recap what a website that runs one-on-one QuestWorlds contests taught us. We built a model based on domain behavior, not structure.</a:t>
            </a:r>
            <a:endParaRPr lang="en-GB" dirty="0"/>
          </a:p>
          <a:p>
            <a:endParaRPr lang="en-GB" dirty="0"/>
          </a:p>
          <a:p>
            <a:r>
              <a:rPr lang="en-GB" dirty="0"/>
              <a:t>Recap what was accomplished:</a:t>
            </a:r>
          </a:p>
          <a:p>
            <a:r>
              <a:rPr lang="en-GB" dirty="0"/>
              <a:t>A </a:t>
            </a:r>
            <a:r>
              <a:rPr lang="en-GB" dirty="0" err="1"/>
              <a:t>behavior-centered</a:t>
            </a:r>
            <a:r>
              <a:rPr lang="en-GB" dirty="0"/>
              <a:t> model, not just a set of classes</a:t>
            </a:r>
          </a:p>
          <a:p>
            <a:r>
              <a:rPr lang="en-GB" dirty="0"/>
              <a:t>Explicit responsibilities and collaborations</a:t>
            </a:r>
          </a:p>
          <a:p>
            <a:r>
              <a:rPr lang="en-GB" dirty="0"/>
              <a:t>A model that supports the domain’s real needs</a:t>
            </a:r>
          </a:p>
          <a:p>
            <a:r>
              <a:rPr lang="en-GB" dirty="0"/>
              <a:t>Bridge to next section: “Now let’s look at how this fits with practices like TDD and Agile.”</a:t>
            </a:r>
          </a:p>
          <a:p>
            <a:endParaRPr dirty="0"/>
          </a:p>
        </p:txBody>
      </p:sp>
      <p:sp>
        <p:nvSpPr>
          <p:cNvPr id="4" name="Slide Number Placeholder 3">
            <a:extLst>
              <a:ext uri="{FF2B5EF4-FFF2-40B4-BE49-F238E27FC236}">
                <a16:creationId xmlns:a16="http://schemas.microsoft.com/office/drawing/2014/main" id="{A109CB0D-4254-7F51-2836-B960C0B5E9B2}"/>
              </a:ext>
            </a:extLst>
          </p:cNvPr>
          <p:cNvSpPr>
            <a:spLocks noGrp="1"/>
          </p:cNvSpPr>
          <p:nvPr>
            <p:ph type="sldNum" sz="quarter" idx="5"/>
          </p:nvPr>
        </p:nvSpPr>
        <p:spPr/>
      </p:sp>
    </p:spTree>
    <p:extLst>
      <p:ext uri="{BB962C8B-B14F-4D97-AF65-F5344CB8AC3E}">
        <p14:creationId xmlns:p14="http://schemas.microsoft.com/office/powerpoint/2010/main" val="37563407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Urge the audience to test behaviors, not individual methods. This drives better design.</a:t>
            </a:r>
            <a:endParaRPr lang="en-GB" dirty="0"/>
          </a:p>
          <a:p>
            <a:endParaRPr lang="en-GB" dirty="0"/>
          </a:p>
          <a:p>
            <a:r>
              <a:rPr lang="en-GB" dirty="0"/>
              <a:t>Teach:</a:t>
            </a:r>
          </a:p>
          <a:p>
            <a:r>
              <a:rPr lang="en-GB" dirty="0"/>
              <a:t>Each test should express a </a:t>
            </a:r>
            <a:r>
              <a:rPr lang="en-GB" b="1" dirty="0"/>
              <a:t>business or domain </a:t>
            </a:r>
            <a:r>
              <a:rPr lang="en-GB" b="1" dirty="0" err="1"/>
              <a:t>behavior</a:t>
            </a:r>
            <a:endParaRPr lang="en-GB" dirty="0"/>
          </a:p>
          <a:p>
            <a:r>
              <a:rPr lang="en-GB" dirty="0"/>
              <a:t>RDD encourages </a:t>
            </a:r>
            <a:r>
              <a:rPr lang="en-GB" dirty="0" err="1"/>
              <a:t>behavior</a:t>
            </a:r>
            <a:r>
              <a:rPr lang="en-GB" dirty="0"/>
              <a:t>-first thinking: “What should this object be responsible for?”</a:t>
            </a:r>
          </a:p>
          <a:p>
            <a:r>
              <a:rPr lang="en-GB" dirty="0"/>
              <a:t>Anti-pattern: writing a test for every method</a:t>
            </a:r>
          </a:p>
          <a:p>
            <a:r>
              <a:rPr lang="en-GB" dirty="0"/>
              <a:t>Better: write tests that reflect what the object </a:t>
            </a:r>
            <a:r>
              <a:rPr lang="en-GB" i="1" dirty="0"/>
              <a:t>should do</a:t>
            </a:r>
            <a:r>
              <a:rPr lang="en-GB" dirty="0"/>
              <a:t> in context</a:t>
            </a:r>
          </a:p>
          <a:p>
            <a:br>
              <a:rPr lang="en-GB" dirty="0"/>
            </a:br>
            <a:endParaRPr lang="en-GB" dirty="0"/>
          </a:p>
          <a:p>
            <a:r>
              <a:rPr lang="en-GB" dirty="0"/>
              <a:t>Example prompt: “If this object plays the ‘coordinator’ role, what’s its responsibility under failure?”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RDD fits well in story-level discussions. CRC sessions are light, collaborative, and focused.</a:t>
            </a:r>
            <a:endParaRPr lang="en-GB" dirty="0"/>
          </a:p>
          <a:p>
            <a:endParaRPr lang="en-GB" dirty="0"/>
          </a:p>
          <a:p>
            <a:r>
              <a:rPr lang="en-GB" dirty="0"/>
              <a:t>Teach: RDD works well in:</a:t>
            </a:r>
          </a:p>
          <a:p>
            <a:r>
              <a:rPr lang="en-GB" dirty="0"/>
              <a:t>Collaborative design workshops</a:t>
            </a:r>
          </a:p>
          <a:p>
            <a:r>
              <a:rPr lang="en-GB" dirty="0"/>
              <a:t>Story-level </a:t>
            </a:r>
            <a:r>
              <a:rPr lang="en-GB" dirty="0" err="1"/>
              <a:t>modeling</a:t>
            </a:r>
            <a:r>
              <a:rPr lang="en-GB" dirty="0"/>
              <a:t> (What roles do we need to </a:t>
            </a:r>
            <a:r>
              <a:rPr lang="en-GB" dirty="0" err="1"/>
              <a:t>fulfill</a:t>
            </a:r>
            <a:r>
              <a:rPr lang="en-GB" dirty="0"/>
              <a:t> this story?)</a:t>
            </a:r>
          </a:p>
          <a:p>
            <a:r>
              <a:rPr lang="en-GB" dirty="0"/>
              <a:t>Fits well with agile </a:t>
            </a:r>
            <a:r>
              <a:rPr lang="en-GB" dirty="0" err="1"/>
              <a:t>modeling</a:t>
            </a:r>
            <a:r>
              <a:rPr lang="en-GB" dirty="0"/>
              <a:t> values: simple, communicative, evolutionary</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Elaboration: Story-level </a:t>
            </a:r>
            <a:r>
              <a:rPr lang="en-GB" dirty="0" err="1"/>
              <a:t>modeling</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Collaborative workshops with CRCs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Mob Programming as Simulation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Offer actionable tips: CRC cards, behavior-driven tests, ask what each object should be responsible for.</a:t>
            </a:r>
            <a:endParaRPr lang="en-GB" dirty="0"/>
          </a:p>
          <a:p>
            <a:endParaRPr lang="en-GB" dirty="0"/>
          </a:p>
          <a:p>
            <a:r>
              <a:rPr lang="en-GB" dirty="0"/>
              <a:t>Teach: Give 2–3 actionable takeaways:</a:t>
            </a:r>
          </a:p>
          <a:p>
            <a:r>
              <a:rPr lang="en-GB" dirty="0"/>
              <a:t>Try </a:t>
            </a:r>
            <a:r>
              <a:rPr lang="en-GB" dirty="0" err="1"/>
              <a:t>modeling</a:t>
            </a:r>
            <a:r>
              <a:rPr lang="en-GB" dirty="0"/>
              <a:t> a story with CRC cards</a:t>
            </a:r>
          </a:p>
          <a:p>
            <a:r>
              <a:rPr lang="en-GB" dirty="0"/>
              <a:t>Ask: “What should this object be responsible for?”</a:t>
            </a:r>
          </a:p>
          <a:p>
            <a:r>
              <a:rPr lang="en-GB" dirty="0"/>
              <a:t>Write a test that describes a </a:t>
            </a:r>
            <a:r>
              <a:rPr lang="en-GB" dirty="0" err="1"/>
              <a:t>behavior</a:t>
            </a:r>
            <a:r>
              <a:rPr lang="en-GB" dirty="0"/>
              <a:t>, not a method</a:t>
            </a:r>
          </a:p>
          <a:p>
            <a:r>
              <a:rPr lang="en-GB" dirty="0"/>
              <a:t>Use object stereotypes to critique an existing design</a:t>
            </a:r>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Tree>
    <p:extLst>
      <p:ext uri="{BB962C8B-B14F-4D97-AF65-F5344CB8AC3E}">
        <p14:creationId xmlns:p14="http://schemas.microsoft.com/office/powerpoint/2010/main" val="37366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E574-C1E3-16AD-33C1-A05368C9A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50FD6-FF05-9E08-8A0F-CC0512F77699}"/>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A6F1D941-9DD2-2417-A3C7-CBF9FE221FDB}"/>
              </a:ext>
            </a:extLst>
          </p:cNvPr>
          <p:cNvSpPr>
            <a:spLocks noGrp="1"/>
          </p:cNvSpPr>
          <p:nvPr>
            <p:ph type="body" sz="quarter" idx="3"/>
          </p:nvPr>
        </p:nvSpPr>
        <p:spPr/>
        <p:txBody>
          <a:bodyPr/>
          <a:lstStyle/>
          <a:p>
            <a:r>
              <a:rPr dirty="0"/>
              <a:t>List the building blocks DDD gives us—aggregates, entities, etc.—but note they are not techniques for modeling behavior.</a:t>
            </a:r>
            <a:endParaRPr lang="en-GB" dirty="0"/>
          </a:p>
          <a:p>
            <a:endParaRPr lang="en-GB" dirty="0"/>
          </a:p>
          <a:p>
            <a:r>
              <a:rPr lang="en-GB" dirty="0"/>
              <a:t>Teach: DDD provides:</a:t>
            </a:r>
          </a:p>
          <a:p>
            <a:r>
              <a:rPr lang="en-GB" dirty="0"/>
              <a:t>Aggregates</a:t>
            </a:r>
          </a:p>
          <a:p>
            <a:r>
              <a:rPr lang="en-GB" dirty="0"/>
              <a:t>Entities and Value Objects</a:t>
            </a:r>
          </a:p>
          <a:p>
            <a:r>
              <a:rPr lang="en-GB" dirty="0"/>
              <a:t>Repositories, Services</a:t>
            </a:r>
          </a:p>
          <a:p>
            <a:r>
              <a:rPr lang="en-GB" dirty="0"/>
              <a:t>These help organize or abstract—but not build the model itself</a:t>
            </a:r>
          </a:p>
          <a:p>
            <a:r>
              <a:rPr lang="en-GB" dirty="0"/>
              <a:t>Emphasize: these are </a:t>
            </a:r>
            <a:r>
              <a:rPr lang="en-GB" i="1" dirty="0"/>
              <a:t>structural</a:t>
            </a:r>
            <a:r>
              <a:rPr lang="en-GB" dirty="0"/>
              <a:t>, not </a:t>
            </a:r>
            <a:r>
              <a:rPr lang="en-GB" dirty="0" err="1"/>
              <a:t>behavioral</a:t>
            </a:r>
            <a:r>
              <a:rPr lang="en-GB" dirty="0"/>
              <a:t>, </a:t>
            </a:r>
            <a:r>
              <a:rPr lang="en-GB" dirty="0" err="1"/>
              <a:t>modeling</a:t>
            </a:r>
            <a:r>
              <a:rPr lang="en-GB" dirty="0"/>
              <a:t> tools</a:t>
            </a:r>
          </a:p>
          <a:p>
            <a:endParaRPr dirty="0"/>
          </a:p>
        </p:txBody>
      </p:sp>
      <p:sp>
        <p:nvSpPr>
          <p:cNvPr id="4" name="Slide Number Placeholder 3">
            <a:extLst>
              <a:ext uri="{FF2B5EF4-FFF2-40B4-BE49-F238E27FC236}">
                <a16:creationId xmlns:a16="http://schemas.microsoft.com/office/drawing/2014/main" id="{B5726657-704E-573B-334A-58DCD253640C}"/>
              </a:ext>
            </a:extLst>
          </p:cNvPr>
          <p:cNvSpPr>
            <a:spLocks noGrp="1"/>
          </p:cNvSpPr>
          <p:nvPr>
            <p:ph type="sldNum" sz="quarter" idx="5"/>
          </p:nvPr>
        </p:nvSpPr>
        <p:spPr/>
      </p:sp>
    </p:spTree>
    <p:extLst>
      <p:ext uri="{BB962C8B-B14F-4D97-AF65-F5344CB8AC3E}">
        <p14:creationId xmlns:p14="http://schemas.microsoft.com/office/powerpoint/2010/main" val="3775036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E58A-9847-AA8C-3CC1-3A4B1E186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AD068-E746-2F86-6731-B8ADF3A5142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8C5AB54E-CC05-4E2A-490F-F3D4FDD322E0}"/>
              </a:ext>
            </a:extLst>
          </p:cNvPr>
          <p:cNvSpPr>
            <a:spLocks noGrp="1"/>
          </p:cNvSpPr>
          <p:nvPr>
            <p:ph type="body" sz="quarter" idx="3"/>
          </p:nvPr>
        </p:nvSpPr>
        <p:spPr/>
        <p:txBody>
          <a:bodyPr/>
          <a:lstStyle/>
          <a:p>
            <a:r>
              <a:rPr lang="en-GB" dirty="0"/>
              <a:t>This quote makes the case that RDD addresses a real challenge in moving from requirements to objects:</a:t>
            </a:r>
          </a:p>
          <a:p>
            <a:br>
              <a:rPr lang="en-GB" dirty="0"/>
            </a:br>
            <a:endParaRPr lang="en-GB" dirty="0"/>
          </a:p>
          <a:p>
            <a:r>
              <a:rPr lang="en-GB" dirty="0"/>
              <a:t>“Responsibility-Driven Design is a clarification process. We move from initial requirements to initial descriptions and models; from initial descriptions to more detailed descriptions and models of objects.” — </a:t>
            </a:r>
            <a:r>
              <a:rPr lang="en-GB" i="1" dirty="0"/>
              <a:t>Object Design</a:t>
            </a:r>
            <a:r>
              <a:rPr lang="en-GB" dirty="0"/>
              <a:t>, p. 31 </a:t>
            </a:r>
            <a:r>
              <a:rPr dirty="0"/>
              <a:t>Highlight the missing step: identifying domain behavior and how to distribute it across objects.</a:t>
            </a:r>
            <a:endParaRPr lang="en-GB" dirty="0"/>
          </a:p>
          <a:p>
            <a:endParaRPr lang="en-GB" dirty="0"/>
          </a:p>
          <a:p>
            <a:r>
              <a:rPr lang="en-GB" dirty="0"/>
              <a:t>Teach: There’s a missing piece between “talk to the domain experts” and “design an object model”</a:t>
            </a:r>
          </a:p>
          <a:p>
            <a:r>
              <a:rPr lang="en-GB" dirty="0"/>
              <a:t>Set up the central question: </a:t>
            </a:r>
            <a:r>
              <a:rPr lang="en-GB" i="1" dirty="0"/>
              <a:t>How do we find the objects and responsibilities of our domain?</a:t>
            </a:r>
          </a:p>
          <a:p>
            <a:endParaRPr lang="en-GB" i="1" dirty="0"/>
          </a:p>
          <a:p>
            <a:r>
              <a:rPr lang="en-GB" dirty="0"/>
              <a:t>You might contrast with this comment on how users and developers interact with domain concepts:</a:t>
            </a:r>
          </a:p>
          <a:p>
            <a:br>
              <a:rPr lang="en-GB" dirty="0"/>
            </a:br>
            <a:endParaRPr lang="en-GB" dirty="0"/>
          </a:p>
          <a:p>
            <a:r>
              <a:rPr lang="en-GB" dirty="0"/>
              <a:t>“Given that users and experts are familiar with these domain concepts, they can discuss these aspects of the application easily. … For the developers, these domain objects are only the starting point for constructing a model of the domain.” — </a:t>
            </a:r>
            <a:r>
              <a:rPr lang="en-GB" i="1" dirty="0"/>
              <a:t>Object Design</a:t>
            </a:r>
            <a:r>
              <a:rPr lang="en-GB" dirty="0"/>
              <a:t>, p. 6 </a:t>
            </a:r>
          </a:p>
          <a:p>
            <a:endParaRPr lang="en-GB" dirty="0"/>
          </a:p>
          <a:p>
            <a:endParaRPr lang="en-GB" dirty="0"/>
          </a:p>
          <a:p>
            <a:endParaRPr lang="en-GB" dirty="0"/>
          </a:p>
          <a:p>
            <a:endParaRPr lang="en-GB" dirty="0"/>
          </a:p>
          <a:p>
            <a:endParaRPr lang="en-GB" dirty="0"/>
          </a:p>
          <a:p>
            <a:endParaRPr dirty="0"/>
          </a:p>
        </p:txBody>
      </p:sp>
      <p:sp>
        <p:nvSpPr>
          <p:cNvPr id="4" name="Slide Number Placeholder 3">
            <a:extLst>
              <a:ext uri="{FF2B5EF4-FFF2-40B4-BE49-F238E27FC236}">
                <a16:creationId xmlns:a16="http://schemas.microsoft.com/office/drawing/2014/main" id="{7520EA4D-1CF0-4BBE-9889-A563F39ED316}"/>
              </a:ext>
            </a:extLst>
          </p:cNvPr>
          <p:cNvSpPr>
            <a:spLocks noGrp="1"/>
          </p:cNvSpPr>
          <p:nvPr>
            <p:ph type="sldNum" sz="quarter" idx="5"/>
          </p:nvPr>
        </p:nvSpPr>
        <p:spPr/>
      </p:sp>
    </p:spTree>
    <p:extLst>
      <p:ext uri="{BB962C8B-B14F-4D97-AF65-F5344CB8AC3E}">
        <p14:creationId xmlns:p14="http://schemas.microsoft.com/office/powerpoint/2010/main" val="2138435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GB" dirty="0"/>
              <a:t>This quote makes the case that RDD addresses a real challenge in moving from requirements to objects:</a:t>
            </a:r>
          </a:p>
          <a:p>
            <a:br>
              <a:rPr lang="en-GB" dirty="0"/>
            </a:br>
            <a:endParaRPr lang="en-GB" dirty="0"/>
          </a:p>
          <a:p>
            <a:r>
              <a:rPr lang="en-GB" dirty="0"/>
              <a:t>“Responsibility-Driven Design is a clarification process. We move from initial requirements to initial descriptions and models; from initial descriptions to more detailed descriptions and models of objects.” — </a:t>
            </a:r>
            <a:r>
              <a:rPr lang="en-GB" i="1" dirty="0"/>
              <a:t>Object Design</a:t>
            </a:r>
            <a:r>
              <a:rPr lang="en-GB" dirty="0"/>
              <a:t>, p. 31 </a:t>
            </a:r>
            <a:r>
              <a:rPr dirty="0"/>
              <a:t>Highlight the missing step: identifying domain behavior and how to distribute it across objects.</a:t>
            </a:r>
            <a:endParaRPr lang="en-GB" dirty="0"/>
          </a:p>
          <a:p>
            <a:endParaRPr lang="en-GB" dirty="0"/>
          </a:p>
          <a:p>
            <a:r>
              <a:rPr lang="en-GB" dirty="0"/>
              <a:t>Teach: There’s a missing piece between “talk to the domain experts” and “design an object model”</a:t>
            </a:r>
          </a:p>
          <a:p>
            <a:r>
              <a:rPr lang="en-GB" dirty="0"/>
              <a:t>Set up the central question: </a:t>
            </a:r>
            <a:r>
              <a:rPr lang="en-GB" i="1" dirty="0"/>
              <a:t>How do we find the objects and responsibilities of our domain?</a:t>
            </a:r>
          </a:p>
          <a:p>
            <a:endParaRPr lang="en-GB" i="1" dirty="0"/>
          </a:p>
          <a:p>
            <a:r>
              <a:rPr lang="en-GB" dirty="0"/>
              <a:t>You might contrast with this comment on how users and developers interact with domain concepts:</a:t>
            </a:r>
          </a:p>
          <a:p>
            <a:br>
              <a:rPr lang="en-GB" dirty="0"/>
            </a:br>
            <a:endParaRPr lang="en-GB" dirty="0"/>
          </a:p>
          <a:p>
            <a:r>
              <a:rPr lang="en-GB" dirty="0"/>
              <a:t>“Given that users and experts are familiar with these domain concepts, they can discuss these aspects of the application easily. … For the developers, these domain objects are only the starting point for constructing a model of the domain.” — </a:t>
            </a:r>
            <a:r>
              <a:rPr lang="en-GB" i="1" dirty="0"/>
              <a:t>Object Design</a:t>
            </a:r>
            <a:r>
              <a:rPr lang="en-GB" dirty="0"/>
              <a:t>, p. 6 </a:t>
            </a:r>
          </a:p>
          <a:p>
            <a:endParaRPr lang="en-GB" dirty="0"/>
          </a:p>
          <a:p>
            <a:endParaRPr lang="en-GB" dirty="0"/>
          </a:p>
          <a:p>
            <a:endParaRPr lang="en-GB" dirty="0"/>
          </a:p>
          <a:p>
            <a:endParaRPr lang="en-GB" dirty="0"/>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Quote Evans to validate RDD as part of DDD’s heritage. This isn’t an alternative—it’s foundational.</a:t>
            </a:r>
            <a:endParaRPr lang="en-GB" dirty="0"/>
          </a:p>
          <a:p>
            <a:endParaRPr lang="en-GB" dirty="0"/>
          </a:p>
          <a:p>
            <a:r>
              <a:rPr lang="en-GB" dirty="0"/>
              <a:t>Teach: DDD explicitly builds on RDD</a:t>
            </a:r>
          </a:p>
          <a:p>
            <a:r>
              <a:rPr lang="en-GB" dirty="0"/>
              <a:t>Quote Evans (Chapter 5) crediting Wirfs-Brock for responsibility </a:t>
            </a:r>
            <a:r>
              <a:rPr lang="en-GB" dirty="0" err="1"/>
              <a:t>modeling</a:t>
            </a:r>
            <a:endParaRPr lang="en-GB" dirty="0"/>
          </a:p>
          <a:p>
            <a:r>
              <a:rPr lang="en-GB" dirty="0"/>
              <a:t>Emphasize: the connection is canonical, not inferred</a:t>
            </a:r>
          </a:p>
          <a:p>
            <a:endParaRPr lang="en-GB" dirty="0"/>
          </a:p>
          <a:p>
            <a:r>
              <a:rPr lang="en-GB" dirty="0"/>
              <a:t>This slide can include a direct quote from </a:t>
            </a:r>
            <a:r>
              <a:rPr lang="en-GB" i="1" dirty="0"/>
              <a:t>Domain-Driven Design</a:t>
            </a:r>
            <a:r>
              <a:rPr lang="en-GB" dirty="0"/>
              <a:t> (which you may want to include manually), such as:</a:t>
            </a:r>
          </a:p>
          <a:p>
            <a:br>
              <a:rPr lang="en-GB" dirty="0"/>
            </a:br>
            <a:endParaRPr lang="en-GB" dirty="0"/>
          </a:p>
          <a:p>
            <a:r>
              <a:rPr lang="en-GB" dirty="0"/>
              <a:t>“Responsibility-driven design is an approach that focuses on the </a:t>
            </a:r>
            <a:r>
              <a:rPr lang="en-GB" dirty="0" err="1"/>
              <a:t>behavior</a:t>
            </a:r>
            <a:r>
              <a:rPr lang="en-GB" dirty="0"/>
              <a:t> of objects. I have found the responsibility-driven approach very helpful.” — </a:t>
            </a:r>
            <a:r>
              <a:rPr lang="en-GB" i="1" dirty="0"/>
              <a:t>Eric Evans, Domain-Driven Design</a:t>
            </a:r>
            <a:r>
              <a:rPr lang="en-GB" dirty="0"/>
              <a:t>, Chapter 5 </a:t>
            </a:r>
          </a:p>
          <a:p>
            <a:endParaRPr lang="en-GB" dirty="0"/>
          </a:p>
          <a:p>
            <a:endParaRPr lang="en-GB" dirty="0"/>
          </a:p>
          <a:p>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695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2811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23787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93024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28645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8802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92948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6329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38919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179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6466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5/21/25</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28051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5/21/25</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2601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5/21/25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3797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9119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2011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5/21/25</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10956267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GB"/>
            </a:p>
          </p:txBody>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GB"/>
            </a:p>
          </p:txBody>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GB"/>
            </a:p>
          </p:txBody>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GB"/>
            </a:p>
          </p:txBody>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GB"/>
            </a:p>
          </p:txBody>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GB"/>
            </a:p>
          </p:txBody>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GB"/>
            </a:p>
          </p:txBody>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GB"/>
            </a:p>
          </p:txBody>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GB"/>
            </a:p>
          </p:txBody>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GB"/>
            </a:p>
          </p:txBody>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GB"/>
            </a:p>
          </p:txBody>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GB"/>
            </a:p>
          </p:txBody>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GB"/>
            </a:p>
          </p:txBody>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GB"/>
            </a:p>
          </p:txBody>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GB"/>
            </a:p>
          </p:txBody>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GB"/>
            </a:p>
          </p:txBody>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GB"/>
            </a:p>
          </p:txBody>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GB"/>
            </a:p>
          </p:txBody>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GB"/>
            </a:p>
          </p:txBody>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GB"/>
            </a:p>
          </p:txBody>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GB"/>
            </a:p>
          </p:txBody>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GB"/>
            </a:p>
          </p:txBody>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GB"/>
            </a:p>
          </p:txBody>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GB"/>
            </a:p>
          </p:txBody>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8"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GB"/>
          </a:p>
        </p:txBody>
      </p:sp>
      <p:sp useBgFill="1">
        <p:nvSpPr>
          <p:cNvPr id="40" name="Rectangle 39">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9796" y="1864865"/>
            <a:ext cx="6098663" cy="2262781"/>
          </a:xfrm>
        </p:spPr>
        <p:txBody>
          <a:bodyPr vert="horz" lIns="91440" tIns="45720" rIns="91440" bIns="45720" rtlCol="0" anchor="b">
            <a:normAutofit/>
          </a:bodyPr>
          <a:lstStyle/>
          <a:p>
            <a:pPr>
              <a:lnSpc>
                <a:spcPct val="90000"/>
              </a:lnSpc>
            </a:pPr>
            <a:r>
              <a:rPr lang="en-US" sz="4200"/>
              <a:t>Modeling the Domain with Responsibility-Driven Design</a:t>
            </a:r>
          </a:p>
        </p:txBody>
      </p:sp>
      <p:sp>
        <p:nvSpPr>
          <p:cNvPr id="3" name="TextBox 2">
            <a:extLst>
              <a:ext uri="{FF2B5EF4-FFF2-40B4-BE49-F238E27FC236}">
                <a16:creationId xmlns:a16="http://schemas.microsoft.com/office/drawing/2014/main" id="{00E9E677-BF99-B569-93A8-41F982D306FA}"/>
              </a:ext>
            </a:extLst>
          </p:cNvPr>
          <p:cNvSpPr txBox="1"/>
          <p:nvPr/>
        </p:nvSpPr>
        <p:spPr>
          <a:xfrm>
            <a:off x="2529796" y="4127644"/>
            <a:ext cx="6098663" cy="1126283"/>
          </a:xfrm>
          <a:prstGeom prst="rect">
            <a:avLst/>
          </a:prstGeom>
        </p:spPr>
        <p:txBody>
          <a:bodyPr vert="horz" lIns="91440" tIns="45720" rIns="91440" bIns="45720" rtlCol="0" anchor="t">
            <a:normAutofit/>
          </a:bodyPr>
          <a:lstStyle/>
          <a:p>
            <a:pPr>
              <a:spcBef>
                <a:spcPts val="1000"/>
              </a:spcBef>
              <a:buClr>
                <a:schemeClr val="accent1"/>
              </a:buClr>
            </a:pPr>
            <a:r>
              <a:rPr lang="en-US">
                <a:solidFill>
                  <a:schemeClr val="tx1">
                    <a:lumMod val="65000"/>
                    <a:lumOff val="35000"/>
                  </a:schemeClr>
                </a:solidFill>
              </a:rPr>
              <a:t>Ian Cooper</a:t>
            </a:r>
          </a:p>
          <a:p>
            <a:pPr>
              <a:spcBef>
                <a:spcPts val="1000"/>
              </a:spcBef>
              <a:buClr>
                <a:schemeClr val="accent1"/>
              </a:buClr>
            </a:pPr>
            <a:r>
              <a:rPr lang="en-US">
                <a:solidFill>
                  <a:schemeClr val="tx1">
                    <a:lumMod val="65000"/>
                    <a:lumOff val="35000"/>
                  </a:schemeClr>
                </a:solidFill>
              </a:rPr>
              <a:t>@ICooper</a:t>
            </a:r>
          </a:p>
        </p:txBody>
      </p:sp>
      <p:sp>
        <p:nvSpPr>
          <p:cNvPr id="42" name="Rectangle 41">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1386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a:solidFill>
            <a:schemeClr val="tx2">
              <a:lumMod val="60000"/>
              <a:lumOff val="40000"/>
              <a:alpha val="40000"/>
            </a:schemeClr>
          </a:solidFill>
        </p:grpSpPr>
        <p:sp>
          <p:nvSpPr>
            <p:cNvPr id="45"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46"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47"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48"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49"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50"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51"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52"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53"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54"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55"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56"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grpSp>
        <p:nvGrpSpPr>
          <p:cNvPr id="58" name="Group 57">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a:solidFill>
            <a:schemeClr val="tx2">
              <a:lumMod val="75000"/>
              <a:alpha val="70000"/>
            </a:schemeClr>
          </a:solidFill>
        </p:grpSpPr>
        <p:sp>
          <p:nvSpPr>
            <p:cNvPr id="59"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GB"/>
            </a:p>
          </p:txBody>
        </p:sp>
        <p:sp>
          <p:nvSpPr>
            <p:cNvPr id="60"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GB"/>
            </a:p>
          </p:txBody>
        </p:sp>
        <p:sp>
          <p:nvSpPr>
            <p:cNvPr id="61"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GB"/>
            </a:p>
          </p:txBody>
        </p:sp>
        <p:sp>
          <p:nvSpPr>
            <p:cNvPr id="62"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GB"/>
            </a:p>
          </p:txBody>
        </p:sp>
        <p:sp>
          <p:nvSpPr>
            <p:cNvPr id="63"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GB"/>
            </a:p>
          </p:txBody>
        </p:sp>
        <p:sp>
          <p:nvSpPr>
            <p:cNvPr id="64"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GB"/>
            </a:p>
          </p:txBody>
        </p:sp>
        <p:sp>
          <p:nvSpPr>
            <p:cNvPr id="65"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GB"/>
            </a:p>
          </p:txBody>
        </p:sp>
        <p:sp>
          <p:nvSpPr>
            <p:cNvPr id="66"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GB"/>
            </a:p>
          </p:txBody>
        </p:sp>
        <p:sp>
          <p:nvSpPr>
            <p:cNvPr id="67"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GB"/>
            </a:p>
          </p:txBody>
        </p:sp>
        <p:sp>
          <p:nvSpPr>
            <p:cNvPr id="68"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GB"/>
            </a:p>
          </p:txBody>
        </p:sp>
        <p:sp>
          <p:nvSpPr>
            <p:cNvPr id="69"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GB"/>
            </a:p>
          </p:txBody>
        </p:sp>
        <p:sp>
          <p:nvSpPr>
            <p:cNvPr id="70"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GB"/>
            </a:p>
          </p:txBody>
        </p:sp>
      </p:grpSp>
      <p:sp>
        <p:nvSpPr>
          <p:cNvPr id="72"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411452"/>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a:t>
            </a:r>
            <a:r>
              <a:rPr lang="en-GB" dirty="0"/>
              <a:t>Nouns Problem</a:t>
            </a:r>
            <a:endParaRPr dirty="0"/>
          </a:p>
        </p:txBody>
      </p:sp>
      <p:sp>
        <p:nvSpPr>
          <p:cNvPr id="4" name="TextBox 3">
            <a:extLst>
              <a:ext uri="{FF2B5EF4-FFF2-40B4-BE49-F238E27FC236}">
                <a16:creationId xmlns:a16="http://schemas.microsoft.com/office/drawing/2014/main" id="{10178068-2C1C-80F9-2A50-B54042C506FC}"/>
              </a:ext>
            </a:extLst>
          </p:cNvPr>
          <p:cNvSpPr txBox="1"/>
          <p:nvPr/>
        </p:nvSpPr>
        <p:spPr>
          <a:xfrm>
            <a:off x="786761" y="2564075"/>
            <a:ext cx="8011551" cy="2031325"/>
          </a:xfrm>
          <a:prstGeom prst="rect">
            <a:avLst/>
          </a:prstGeom>
          <a:noFill/>
          <a:ln w="19050">
            <a:solidFill>
              <a:schemeClr val="accent1"/>
            </a:solidFill>
          </a:ln>
        </p:spPr>
        <p:txBody>
          <a:bodyPr wrap="square">
            <a:spAutoFit/>
          </a:bodyPr>
          <a:lstStyle/>
          <a:p>
            <a:r>
              <a:rPr lang="en-GB" dirty="0"/>
              <a:t>Object Oriented Programming puts the Nouns first and foremost. Why would you go to such lengths to put one part of speech on a pedestal? Why should one kind of concept take precedence over another? It's not as if OOP has suddenly made verbs less important in the way we actually think. It's a strangely skewed perspective. As my friend Jacob Gabrielson once put it, advocating Object-Oriented Programming is like advocating Pants-Oriented Clothing.</a:t>
            </a:r>
          </a:p>
        </p:txBody>
      </p:sp>
      <p:sp>
        <p:nvSpPr>
          <p:cNvPr id="7" name="TextBox 6">
            <a:extLst>
              <a:ext uri="{FF2B5EF4-FFF2-40B4-BE49-F238E27FC236}">
                <a16:creationId xmlns:a16="http://schemas.microsoft.com/office/drawing/2014/main" id="{A6F8CF8F-E4FE-F4AA-D053-36490AE3437E}"/>
              </a:ext>
            </a:extLst>
          </p:cNvPr>
          <p:cNvSpPr txBox="1"/>
          <p:nvPr/>
        </p:nvSpPr>
        <p:spPr>
          <a:xfrm>
            <a:off x="457200" y="5099965"/>
            <a:ext cx="8011551" cy="246221"/>
          </a:xfrm>
          <a:prstGeom prst="rect">
            <a:avLst/>
          </a:prstGeom>
          <a:noFill/>
        </p:spPr>
        <p:txBody>
          <a:bodyPr wrap="square">
            <a:spAutoFit/>
          </a:bodyPr>
          <a:lstStyle/>
          <a:p>
            <a:pPr algn="r"/>
            <a:r>
              <a:rPr lang="en-GB" sz="1000" dirty="0"/>
              <a:t>https://</a:t>
            </a:r>
            <a:r>
              <a:rPr lang="en-GB" sz="1000" dirty="0" err="1"/>
              <a:t>steve-yegge.blogspot.com</a:t>
            </a:r>
            <a:r>
              <a:rPr lang="en-GB" sz="1000" dirty="0"/>
              <a:t>/2006/03/execution-in-kingdom-of-</a:t>
            </a:r>
            <a:r>
              <a:rPr lang="en-GB" sz="1000" dirty="0" err="1"/>
              <a:t>nouns.html</a:t>
            </a:r>
            <a:endParaRPr lang="en-GB"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DDD: OO Design Style</a:t>
            </a:r>
            <a:endParaRPr dirty="0"/>
          </a:p>
        </p:txBody>
      </p:sp>
      <p:sp>
        <p:nvSpPr>
          <p:cNvPr id="5" name="TextBox 4">
            <a:extLst>
              <a:ext uri="{FF2B5EF4-FFF2-40B4-BE49-F238E27FC236}">
                <a16:creationId xmlns:a16="http://schemas.microsoft.com/office/drawing/2014/main" id="{163795FC-A014-2D49-1C4C-E09FC5DED201}"/>
              </a:ext>
            </a:extLst>
          </p:cNvPr>
          <p:cNvSpPr txBox="1"/>
          <p:nvPr/>
        </p:nvSpPr>
        <p:spPr>
          <a:xfrm>
            <a:off x="683341" y="2691579"/>
            <a:ext cx="8229599" cy="1077218"/>
          </a:xfrm>
          <a:prstGeom prst="rect">
            <a:avLst/>
          </a:prstGeom>
          <a:noFill/>
        </p:spPr>
        <p:txBody>
          <a:bodyPr wrap="square">
            <a:spAutoFit/>
          </a:bodyPr>
          <a:lstStyle/>
          <a:p>
            <a:r>
              <a:rPr lang="en-US" dirty="0"/>
              <a:t>The design style in this book largely follows the principle of “</a:t>
            </a:r>
            <a:r>
              <a:rPr lang="en-US" b="1" dirty="0"/>
              <a:t>responsibility-driven design</a:t>
            </a:r>
            <a:r>
              <a:rPr lang="en-US" dirty="0"/>
              <a:t>,” put forward in Wirfs-Brock et al. 1990 and updated in Wirfs-Brock 2003.</a:t>
            </a:r>
          </a:p>
          <a:p>
            <a:endParaRPr lang="en-US" dirty="0"/>
          </a:p>
          <a:p>
            <a:pPr algn="r"/>
            <a:r>
              <a:rPr lang="en-US" sz="1000" dirty="0"/>
              <a:t>Eric, Evans. Domain-Driven Design: Tackling Complexity in the Heart of Software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5C52-60FF-6F90-3D29-07EE5E8303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2C621E-7AA9-864C-2561-05D0E28942C4}"/>
              </a:ext>
            </a:extLst>
          </p:cNvPr>
          <p:cNvSpPr>
            <a:spLocks noGrp="1"/>
          </p:cNvSpPr>
          <p:nvPr>
            <p:ph type="title"/>
          </p:nvPr>
        </p:nvSpPr>
        <p:spPr/>
        <p:txBody>
          <a:bodyPr/>
          <a:lstStyle/>
          <a:p>
            <a:r>
              <a:rPr lang="en-GB" dirty="0"/>
              <a:t>RDD Revisited</a:t>
            </a:r>
            <a:endParaRPr lang="en-US" dirty="0"/>
          </a:p>
        </p:txBody>
      </p:sp>
      <p:sp>
        <p:nvSpPr>
          <p:cNvPr id="5" name="Text Placeholder 4">
            <a:extLst>
              <a:ext uri="{FF2B5EF4-FFF2-40B4-BE49-F238E27FC236}">
                <a16:creationId xmlns:a16="http://schemas.microsoft.com/office/drawing/2014/main" id="{B02C438C-F6BF-A4E1-5579-368BF0EAF981}"/>
              </a:ext>
            </a:extLst>
          </p:cNvPr>
          <p:cNvSpPr>
            <a:spLocks noGrp="1"/>
          </p:cNvSpPr>
          <p:nvPr>
            <p:ph type="body" idx="1"/>
          </p:nvPr>
        </p:nvSpPr>
        <p:spPr/>
        <p:txBody>
          <a:bodyPr/>
          <a:lstStyle/>
          <a:p>
            <a:r>
              <a:rPr lang="en-US" dirty="0"/>
              <a:t>Behavior Driven OO Analysis and Design</a:t>
            </a:r>
          </a:p>
        </p:txBody>
      </p:sp>
    </p:spTree>
    <p:extLst>
      <p:ext uri="{BB962C8B-B14F-4D97-AF65-F5344CB8AC3E}">
        <p14:creationId xmlns:p14="http://schemas.microsoft.com/office/powerpoint/2010/main" val="277175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Responsibility-Driven Design</a:t>
            </a:r>
            <a:endParaRPr dirty="0"/>
          </a:p>
        </p:txBody>
      </p:sp>
      <p:sp>
        <p:nvSpPr>
          <p:cNvPr id="6" name="TextBox 5">
            <a:extLst>
              <a:ext uri="{FF2B5EF4-FFF2-40B4-BE49-F238E27FC236}">
                <a16:creationId xmlns:a16="http://schemas.microsoft.com/office/drawing/2014/main" id="{46AEA072-3B35-CD2D-CB6A-F694659214C6}"/>
              </a:ext>
            </a:extLst>
          </p:cNvPr>
          <p:cNvSpPr txBox="1"/>
          <p:nvPr/>
        </p:nvSpPr>
        <p:spPr>
          <a:xfrm>
            <a:off x="457200" y="2144225"/>
            <a:ext cx="5700270" cy="1200329"/>
          </a:xfrm>
          <a:prstGeom prst="rect">
            <a:avLst/>
          </a:prstGeom>
          <a:noFill/>
        </p:spPr>
        <p:txBody>
          <a:bodyPr wrap="square">
            <a:spAutoFit/>
          </a:bodyPr>
          <a:lstStyle/>
          <a:p>
            <a:pPr>
              <a:defRPr sz="1800"/>
            </a:pPr>
            <a:r>
              <a:rPr lang="en-GB" b="1" dirty="0"/>
              <a:t>Responsibility-Driven Design (RDD)</a:t>
            </a:r>
            <a:r>
              <a:rPr lang="en-GB" dirty="0"/>
              <a:t> was first described in a paper by Rebecca Wirfs-Brock and Brian Wilkerson, ‘Object-Oriented Design: A Responsibility-Driven Approach,’ presented at the OOPSLA ’89 Conference.</a:t>
            </a:r>
          </a:p>
        </p:txBody>
      </p:sp>
      <p:pic>
        <p:nvPicPr>
          <p:cNvPr id="2050" name="Picture 2" descr="Object Design : Roles, Responsibilities, and Collaborations | Wirfs ...">
            <a:extLst>
              <a:ext uri="{FF2B5EF4-FFF2-40B4-BE49-F238E27FC236}">
                <a16:creationId xmlns:a16="http://schemas.microsoft.com/office/drawing/2014/main" id="{75ADF854-7D58-C892-2D39-85D5DC60B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008" y="4217292"/>
            <a:ext cx="1717392" cy="21523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signing Object-oriented Software: Rebecca Wirfs-Brock, Wilkerson ...">
            <a:extLst>
              <a:ext uri="{FF2B5EF4-FFF2-40B4-BE49-F238E27FC236}">
                <a16:creationId xmlns:a16="http://schemas.microsoft.com/office/drawing/2014/main" id="{D0309EA1-79F5-13E7-BF92-4339D73D8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008" y="1458181"/>
            <a:ext cx="1632384" cy="2149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02CC9B-112C-DC66-082C-A2335057AD42}"/>
              </a:ext>
            </a:extLst>
          </p:cNvPr>
          <p:cNvSpPr txBox="1"/>
          <p:nvPr/>
        </p:nvSpPr>
        <p:spPr>
          <a:xfrm>
            <a:off x="7883911" y="6424781"/>
            <a:ext cx="780586" cy="369332"/>
          </a:xfrm>
          <a:prstGeom prst="rect">
            <a:avLst/>
          </a:prstGeom>
          <a:noFill/>
        </p:spPr>
        <p:txBody>
          <a:bodyPr wrap="square">
            <a:spAutoFit/>
          </a:bodyPr>
          <a:lstStyle/>
          <a:p>
            <a:r>
              <a:rPr lang="en-GB" dirty="0"/>
              <a:t>2003</a:t>
            </a:r>
          </a:p>
        </p:txBody>
      </p:sp>
      <p:sp>
        <p:nvSpPr>
          <p:cNvPr id="7" name="TextBox 6">
            <a:extLst>
              <a:ext uri="{FF2B5EF4-FFF2-40B4-BE49-F238E27FC236}">
                <a16:creationId xmlns:a16="http://schemas.microsoft.com/office/drawing/2014/main" id="{74B38379-4102-8E38-22E8-14552AFD75E9}"/>
              </a:ext>
            </a:extLst>
          </p:cNvPr>
          <p:cNvSpPr txBox="1"/>
          <p:nvPr/>
        </p:nvSpPr>
        <p:spPr>
          <a:xfrm>
            <a:off x="7753814" y="3728055"/>
            <a:ext cx="780586" cy="369332"/>
          </a:xfrm>
          <a:prstGeom prst="rect">
            <a:avLst/>
          </a:prstGeom>
          <a:noFill/>
        </p:spPr>
        <p:txBody>
          <a:bodyPr wrap="square">
            <a:spAutoFit/>
          </a:bodyPr>
          <a:lstStyle/>
          <a:p>
            <a:r>
              <a:rPr lang="en-GB" dirty="0"/>
              <a:t>1990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What Is Responsibility-Driven Design?</a:t>
            </a:r>
          </a:p>
        </p:txBody>
      </p:sp>
      <p:sp>
        <p:nvSpPr>
          <p:cNvPr id="5" name="TextBox 4">
            <a:extLst>
              <a:ext uri="{FF2B5EF4-FFF2-40B4-BE49-F238E27FC236}">
                <a16:creationId xmlns:a16="http://schemas.microsoft.com/office/drawing/2014/main" id="{A3DA38ED-41A1-17C5-202C-A30987A7580E}"/>
              </a:ext>
            </a:extLst>
          </p:cNvPr>
          <p:cNvSpPr txBox="1"/>
          <p:nvPr/>
        </p:nvSpPr>
        <p:spPr>
          <a:xfrm>
            <a:off x="1204452" y="3829540"/>
            <a:ext cx="7624916" cy="400110"/>
          </a:xfrm>
          <a:prstGeom prst="rect">
            <a:avLst/>
          </a:prstGeom>
          <a:noFill/>
        </p:spPr>
        <p:txBody>
          <a:bodyPr wrap="square">
            <a:spAutoFit/>
          </a:bodyPr>
          <a:lstStyle/>
          <a:p>
            <a:pPr algn="r"/>
            <a:r>
              <a:rPr lang="en-GB" sz="1000" dirty="0">
                <a:effectLst/>
              </a:rPr>
              <a:t>Wirfs-Brock, R. and Wilkerson, B. (1989) ‘Object-oriented design: A responsibility-driven approach’, </a:t>
            </a:r>
            <a:r>
              <a:rPr lang="en-GB" sz="1000" i="1" dirty="0">
                <a:effectLst/>
              </a:rPr>
              <a:t>Conference proceedings on Object-oriented programming systems, languages and applications</a:t>
            </a:r>
            <a:r>
              <a:rPr lang="en-GB" sz="1000" dirty="0">
                <a:effectLst/>
              </a:rPr>
              <a:t>, pp. 71–75. doi:10.1145/74877.74885. </a:t>
            </a:r>
          </a:p>
        </p:txBody>
      </p:sp>
      <p:sp>
        <p:nvSpPr>
          <p:cNvPr id="7" name="TextBox 6">
            <a:extLst>
              <a:ext uri="{FF2B5EF4-FFF2-40B4-BE49-F238E27FC236}">
                <a16:creationId xmlns:a16="http://schemas.microsoft.com/office/drawing/2014/main" id="{A442F060-341F-0733-4781-3DF57D5630C8}"/>
              </a:ext>
            </a:extLst>
          </p:cNvPr>
          <p:cNvSpPr txBox="1"/>
          <p:nvPr/>
        </p:nvSpPr>
        <p:spPr>
          <a:xfrm>
            <a:off x="740664" y="2636046"/>
            <a:ext cx="7946136" cy="923330"/>
          </a:xfrm>
          <a:prstGeom prst="rect">
            <a:avLst/>
          </a:prstGeom>
          <a:noFill/>
          <a:ln>
            <a:solidFill>
              <a:schemeClr val="accent1"/>
            </a:solidFill>
          </a:ln>
        </p:spPr>
        <p:txBody>
          <a:bodyPr wrap="square">
            <a:spAutoFit/>
          </a:bodyPr>
          <a:lstStyle/>
          <a:p>
            <a:pPr>
              <a:buNone/>
            </a:pPr>
            <a:r>
              <a:rPr lang="en-GB" i="1" dirty="0">
                <a:effectLst/>
                <a:latin typeface="Helvetica" pitchFamily="2" charset="0"/>
              </a:rPr>
              <a:t>Responsibility-driven design specifies object </a:t>
            </a:r>
            <a:r>
              <a:rPr lang="en-GB" i="1" dirty="0" err="1">
                <a:effectLst/>
                <a:latin typeface="Helvetica" pitchFamily="2" charset="0"/>
              </a:rPr>
              <a:t>behavior</a:t>
            </a:r>
            <a:r>
              <a:rPr lang="en-GB" i="1" dirty="0">
                <a:effectLst/>
                <a:latin typeface="Helvetica" pitchFamily="2" charset="0"/>
              </a:rPr>
              <a:t> before object structure and other implementation considerations are determined. We have found that it minimizes the rework required for major design changes.</a:t>
            </a:r>
            <a:endParaRPr lang="en-GB" dirty="0">
              <a:effectLst/>
              <a:latin typeface="Helvetica" pitchFamily="2" charset="0"/>
            </a:endParaRPr>
          </a:p>
        </p:txBody>
      </p:sp>
    </p:spTree>
    <p:extLst>
      <p:ext uri="{BB962C8B-B14F-4D97-AF65-F5344CB8AC3E}">
        <p14:creationId xmlns:p14="http://schemas.microsoft.com/office/powerpoint/2010/main" val="7492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E7967-FD8B-D29F-1672-47605A4FB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5E974-ADAE-7BD7-1D00-D99529E18777}"/>
              </a:ext>
            </a:extLst>
          </p:cNvPr>
          <p:cNvSpPr>
            <a:spLocks noGrp="1"/>
          </p:cNvSpPr>
          <p:nvPr>
            <p:ph type="title"/>
          </p:nvPr>
        </p:nvSpPr>
        <p:spPr/>
        <p:txBody>
          <a:bodyPr/>
          <a:lstStyle/>
          <a:p>
            <a:r>
              <a:rPr lang="en-GB" dirty="0"/>
              <a:t>RDD Principles</a:t>
            </a:r>
            <a:endParaRPr dirty="0"/>
          </a:p>
        </p:txBody>
      </p:sp>
      <p:sp>
        <p:nvSpPr>
          <p:cNvPr id="8" name="TextBox 7">
            <a:extLst>
              <a:ext uri="{FF2B5EF4-FFF2-40B4-BE49-F238E27FC236}">
                <a16:creationId xmlns:a16="http://schemas.microsoft.com/office/drawing/2014/main" id="{82D24A17-22F0-5204-744C-762132E283E9}"/>
              </a:ext>
            </a:extLst>
          </p:cNvPr>
          <p:cNvSpPr txBox="1"/>
          <p:nvPr/>
        </p:nvSpPr>
        <p:spPr>
          <a:xfrm>
            <a:off x="989630" y="1963176"/>
            <a:ext cx="7452360" cy="861774"/>
          </a:xfrm>
          <a:prstGeom prst="rect">
            <a:avLst/>
          </a:prstGeom>
          <a:noFill/>
        </p:spPr>
        <p:txBody>
          <a:bodyPr wrap="square">
            <a:spAutoFit/>
          </a:bodyPr>
          <a:lstStyle/>
          <a:p>
            <a:pPr marL="285750" indent="-285750">
              <a:buFont typeface="Arial" panose="020B0604020202020204" pitchFamily="34" charset="0"/>
              <a:buChar char="•"/>
              <a:defRPr sz="1800"/>
            </a:pPr>
            <a:r>
              <a:rPr lang="en-GB" dirty="0"/>
              <a:t>Maximise Abstraction</a:t>
            </a:r>
          </a:p>
          <a:p>
            <a:pPr marL="742950" lvl="1" indent="-285750">
              <a:buFont typeface="Arial" panose="020B0604020202020204" pitchFamily="34" charset="0"/>
              <a:buChar char="•"/>
            </a:pPr>
            <a:r>
              <a:rPr lang="en-GB" sz="1600" dirty="0"/>
              <a:t>Elide the distinction between data and behaviour.</a:t>
            </a:r>
          </a:p>
          <a:p>
            <a:pPr marL="742950" lvl="1" indent="-285750">
              <a:buFont typeface="Arial" panose="020B0604020202020204" pitchFamily="34" charset="0"/>
              <a:buChar char="•"/>
            </a:pPr>
            <a:r>
              <a:rPr lang="en-GB" sz="1600" dirty="0"/>
              <a:t>Think of responsibilities for “</a:t>
            </a:r>
            <a:r>
              <a:rPr lang="en-GB" sz="1600" b="1" dirty="0"/>
              <a:t>knowing</a:t>
            </a:r>
            <a:r>
              <a:rPr lang="en-GB" sz="1600" dirty="0"/>
              <a:t>”, “</a:t>
            </a:r>
            <a:r>
              <a:rPr lang="en-GB" sz="1600" b="1" dirty="0"/>
              <a:t>doing</a:t>
            </a:r>
            <a:r>
              <a:rPr lang="en-GB" sz="1600" dirty="0"/>
              <a:t>”, and “</a:t>
            </a:r>
            <a:r>
              <a:rPr lang="en-GB" sz="1600" b="1" dirty="0"/>
              <a:t>deciding</a:t>
            </a:r>
            <a:r>
              <a:rPr lang="en-GB" sz="1600" dirty="0"/>
              <a:t>”</a:t>
            </a:r>
          </a:p>
        </p:txBody>
      </p:sp>
      <p:sp>
        <p:nvSpPr>
          <p:cNvPr id="10" name="TextBox 9">
            <a:extLst>
              <a:ext uri="{FF2B5EF4-FFF2-40B4-BE49-F238E27FC236}">
                <a16:creationId xmlns:a16="http://schemas.microsoft.com/office/drawing/2014/main" id="{7220F2FB-1B8E-8D99-08C4-046571B0A3B3}"/>
              </a:ext>
            </a:extLst>
          </p:cNvPr>
          <p:cNvSpPr txBox="1"/>
          <p:nvPr/>
        </p:nvSpPr>
        <p:spPr>
          <a:xfrm>
            <a:off x="989630" y="3225989"/>
            <a:ext cx="7452360" cy="861774"/>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323232"/>
                </a:solidFill>
                <a:effectLst/>
              </a:rPr>
              <a:t>Distribute Behaviour</a:t>
            </a:r>
          </a:p>
          <a:p>
            <a:pPr marL="742950" lvl="1" indent="-285750">
              <a:buFont typeface="Arial" panose="020B0604020202020204" pitchFamily="34" charset="0"/>
              <a:buChar char="•"/>
            </a:pPr>
            <a:r>
              <a:rPr lang="en-GB" sz="1600" dirty="0">
                <a:solidFill>
                  <a:srgbClr val="323232"/>
                </a:solidFill>
                <a:effectLst/>
              </a:rPr>
              <a:t>Promote a delegated control architecture</a:t>
            </a:r>
          </a:p>
          <a:p>
            <a:pPr marL="742950" lvl="1" indent="-285750">
              <a:buFont typeface="Arial" panose="020B0604020202020204" pitchFamily="34" charset="0"/>
              <a:buChar char="•"/>
            </a:pPr>
            <a:r>
              <a:rPr lang="en-GB" sz="1600" dirty="0">
                <a:solidFill>
                  <a:srgbClr val="323232"/>
                </a:solidFill>
                <a:effectLst/>
              </a:rPr>
              <a:t>Make objects smart— give them behaviours, not </a:t>
            </a:r>
            <a:r>
              <a:rPr lang="en-GB" sz="1600" dirty="0">
                <a:solidFill>
                  <a:srgbClr val="323232"/>
                </a:solidFill>
              </a:rPr>
              <a:t>just data</a:t>
            </a:r>
            <a:endParaRPr lang="en-GB" sz="1600" dirty="0">
              <a:solidFill>
                <a:srgbClr val="323232"/>
              </a:solidFill>
              <a:effectLst/>
            </a:endParaRPr>
          </a:p>
        </p:txBody>
      </p:sp>
      <p:sp>
        <p:nvSpPr>
          <p:cNvPr id="12" name="TextBox 11">
            <a:extLst>
              <a:ext uri="{FF2B5EF4-FFF2-40B4-BE49-F238E27FC236}">
                <a16:creationId xmlns:a16="http://schemas.microsoft.com/office/drawing/2014/main" id="{520A16CF-0977-6724-C9CF-CEF5EEA9430D}"/>
              </a:ext>
            </a:extLst>
          </p:cNvPr>
          <p:cNvSpPr txBox="1"/>
          <p:nvPr/>
        </p:nvSpPr>
        <p:spPr>
          <a:xfrm>
            <a:off x="989630" y="4488802"/>
            <a:ext cx="7059168" cy="615553"/>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323232"/>
                </a:solidFill>
                <a:effectLst/>
              </a:rPr>
              <a:t>Preserve Flexibility</a:t>
            </a:r>
          </a:p>
          <a:p>
            <a:pPr marL="742950" lvl="1" indent="-285750">
              <a:buFont typeface="Arial" panose="020B0604020202020204" pitchFamily="34" charset="0"/>
              <a:buChar char="•"/>
            </a:pPr>
            <a:r>
              <a:rPr lang="en-GB" sz="1600" dirty="0">
                <a:solidFill>
                  <a:srgbClr val="323232"/>
                </a:solidFill>
                <a:effectLst/>
              </a:rPr>
              <a:t>Design objects so interior details can be </a:t>
            </a:r>
            <a:r>
              <a:rPr lang="en-GB" sz="1600" dirty="0">
                <a:solidFill>
                  <a:srgbClr val="323232"/>
                </a:solidFill>
              </a:rPr>
              <a:t>readily changed.</a:t>
            </a:r>
            <a:endParaRPr lang="en-GB" sz="1600" dirty="0">
              <a:solidFill>
                <a:srgbClr val="323232"/>
              </a:solidFill>
              <a:effectLst/>
            </a:endParaRPr>
          </a:p>
        </p:txBody>
      </p:sp>
    </p:spTree>
    <p:extLst>
      <p:ext uri="{BB962C8B-B14F-4D97-AF65-F5344CB8AC3E}">
        <p14:creationId xmlns:p14="http://schemas.microsoft.com/office/powerpoint/2010/main" val="22275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A5AB2-49D6-D9B6-BB6E-8DB92477A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43E4E-373E-2A8B-CC83-20EC250D4BFF}"/>
              </a:ext>
            </a:extLst>
          </p:cNvPr>
          <p:cNvSpPr>
            <a:spLocks noGrp="1"/>
          </p:cNvSpPr>
          <p:nvPr>
            <p:ph type="title"/>
          </p:nvPr>
        </p:nvSpPr>
        <p:spPr/>
        <p:txBody>
          <a:bodyPr/>
          <a:lstStyle/>
          <a:p>
            <a:r>
              <a:rPr lang="en-GB" dirty="0"/>
              <a:t>Modelling with Objects</a:t>
            </a:r>
            <a:endParaRPr dirty="0"/>
          </a:p>
        </p:txBody>
      </p:sp>
      <p:graphicFrame>
        <p:nvGraphicFramePr>
          <p:cNvPr id="6" name="Content Placeholder 2">
            <a:extLst>
              <a:ext uri="{FF2B5EF4-FFF2-40B4-BE49-F238E27FC236}">
                <a16:creationId xmlns:a16="http://schemas.microsoft.com/office/drawing/2014/main" id="{C6BD043B-C727-DA48-7EDB-A8829276A890}"/>
              </a:ext>
            </a:extLst>
          </p:cNvPr>
          <p:cNvGraphicFramePr>
            <a:graphicFrameLocks noGrp="1"/>
          </p:cNvGraphicFramePr>
          <p:nvPr>
            <p:ph idx="1"/>
          </p:nvPr>
        </p:nvGraphicFramePr>
        <p:xfrm>
          <a:off x="457200" y="1600201"/>
          <a:ext cx="8229600" cy="2696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54F5862-E75D-D8BD-DCCF-474E6EEAA698}"/>
              </a:ext>
            </a:extLst>
          </p:cNvPr>
          <p:cNvSpPr txBox="1"/>
          <p:nvPr/>
        </p:nvSpPr>
        <p:spPr>
          <a:xfrm>
            <a:off x="1936955" y="4296697"/>
            <a:ext cx="6921910" cy="246221"/>
          </a:xfrm>
          <a:prstGeom prst="rect">
            <a:avLst/>
          </a:prstGeom>
          <a:noFill/>
        </p:spPr>
        <p:txBody>
          <a:bodyPr wrap="square" rtlCol="0">
            <a:spAutoFit/>
          </a:bodyPr>
          <a:lstStyle/>
          <a:p>
            <a:pPr algn="r"/>
            <a:r>
              <a:rPr lang="en-GB" sz="1000" dirty="0"/>
              <a:t>Wirfs-Brock, R. and McKean, A. (2002). </a:t>
            </a:r>
            <a:r>
              <a:rPr lang="en-GB" sz="1000" i="1" dirty="0"/>
              <a:t>Object design: Roles, responsibilities, and collaborations</a:t>
            </a:r>
            <a:r>
              <a:rPr lang="en-GB" sz="1000" dirty="0"/>
              <a:t>. Boston, Mass: Addison-Wesley. </a:t>
            </a:r>
            <a:endParaRPr lang="en-GB" sz="1000" dirty="0">
              <a:effectLst/>
            </a:endParaRPr>
          </a:p>
        </p:txBody>
      </p:sp>
    </p:spTree>
    <p:extLst>
      <p:ext uri="{BB962C8B-B14F-4D97-AF65-F5344CB8AC3E}">
        <p14:creationId xmlns:p14="http://schemas.microsoft.com/office/powerpoint/2010/main" val="1341109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ata flow&#10;&#10;AI-generated content may be incorrect.">
            <a:extLst>
              <a:ext uri="{FF2B5EF4-FFF2-40B4-BE49-F238E27FC236}">
                <a16:creationId xmlns:a16="http://schemas.microsoft.com/office/drawing/2014/main" id="{62937636-298F-46CC-1CA8-FF8D82721BD3}"/>
              </a:ext>
            </a:extLst>
          </p:cNvPr>
          <p:cNvPicPr>
            <a:picLocks noChangeAspect="1"/>
          </p:cNvPicPr>
          <p:nvPr/>
        </p:nvPicPr>
        <p:blipFill>
          <a:blip r:embed="rId3"/>
          <a:stretch>
            <a:fillRect/>
          </a:stretch>
        </p:blipFill>
        <p:spPr>
          <a:xfrm>
            <a:off x="777240" y="1600828"/>
            <a:ext cx="7772400" cy="3916222"/>
          </a:xfrm>
          <a:prstGeom prst="rect">
            <a:avLst/>
          </a:prstGeom>
        </p:spPr>
      </p:pic>
      <p:sp>
        <p:nvSpPr>
          <p:cNvPr id="6" name="Title 1">
            <a:extLst>
              <a:ext uri="{FF2B5EF4-FFF2-40B4-BE49-F238E27FC236}">
                <a16:creationId xmlns:a16="http://schemas.microsoft.com/office/drawing/2014/main" id="{E3FE0B37-07F9-4ECE-2192-B5D2694CC881}"/>
              </a:ext>
            </a:extLst>
          </p:cNvPr>
          <p:cNvSpPr>
            <a:spLocks noGrp="1"/>
          </p:cNvSpPr>
          <p:nvPr>
            <p:ph type="title"/>
          </p:nvPr>
        </p:nvSpPr>
        <p:spPr/>
        <p:txBody>
          <a:bodyPr/>
          <a:lstStyle/>
          <a:p>
            <a:r>
              <a:rPr lang="en-GB" dirty="0"/>
              <a:t>What is an Object?</a:t>
            </a:r>
            <a:endParaRPr dirty="0"/>
          </a:p>
        </p:txBody>
      </p:sp>
    </p:spTree>
    <p:extLst>
      <p:ext uri="{BB962C8B-B14F-4D97-AF65-F5344CB8AC3E}">
        <p14:creationId xmlns:p14="http://schemas.microsoft.com/office/powerpoint/2010/main" val="1127945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Responsibility?</a:t>
            </a:r>
          </a:p>
        </p:txBody>
      </p:sp>
      <p:sp>
        <p:nvSpPr>
          <p:cNvPr id="3" name="Content Placeholder 2"/>
          <p:cNvSpPr>
            <a:spLocks noGrp="1"/>
          </p:cNvSpPr>
          <p:nvPr>
            <p:ph idx="1"/>
          </p:nvPr>
        </p:nvSpPr>
        <p:spPr>
          <a:xfrm>
            <a:off x="654627" y="1880755"/>
            <a:ext cx="8229600" cy="426027"/>
          </a:xfrm>
        </p:spPr>
        <p:txBody>
          <a:bodyPr/>
          <a:lstStyle/>
          <a:p>
            <a:pPr>
              <a:defRPr sz="1800"/>
            </a:pPr>
            <a:r>
              <a:rPr dirty="0"/>
              <a:t>Forms the behavioral contract of an object</a:t>
            </a:r>
          </a:p>
        </p:txBody>
      </p:sp>
      <p:sp>
        <p:nvSpPr>
          <p:cNvPr id="5" name="TextBox 4">
            <a:extLst>
              <a:ext uri="{FF2B5EF4-FFF2-40B4-BE49-F238E27FC236}">
                <a16:creationId xmlns:a16="http://schemas.microsoft.com/office/drawing/2014/main" id="{6B09EF56-AA03-8BBE-0B80-D2A3A9310DDE}"/>
              </a:ext>
            </a:extLst>
          </p:cNvPr>
          <p:cNvSpPr txBox="1"/>
          <p:nvPr/>
        </p:nvSpPr>
        <p:spPr>
          <a:xfrm>
            <a:off x="654627" y="2489344"/>
            <a:ext cx="4572000" cy="369332"/>
          </a:xfrm>
          <a:prstGeom prst="rect">
            <a:avLst/>
          </a:prstGeom>
          <a:noFill/>
        </p:spPr>
        <p:txBody>
          <a:bodyPr wrap="square">
            <a:spAutoFit/>
          </a:bodyPr>
          <a:lstStyle/>
          <a:p>
            <a:pPr marL="285750" indent="-285750">
              <a:buFont typeface="Arial" panose="020B0604020202020204" pitchFamily="34" charset="0"/>
              <a:buChar char="•"/>
            </a:pPr>
            <a:r>
              <a:rPr lang="en-GB" dirty="0"/>
              <a:t>We define responsibilities as:</a:t>
            </a:r>
          </a:p>
        </p:txBody>
      </p:sp>
      <p:sp>
        <p:nvSpPr>
          <p:cNvPr id="7" name="TextBox 6">
            <a:extLst>
              <a:ext uri="{FF2B5EF4-FFF2-40B4-BE49-F238E27FC236}">
                <a16:creationId xmlns:a16="http://schemas.microsoft.com/office/drawing/2014/main" id="{FB252A85-2EAE-2129-9DA0-439A9648D124}"/>
              </a:ext>
            </a:extLst>
          </p:cNvPr>
          <p:cNvSpPr txBox="1"/>
          <p:nvPr/>
        </p:nvSpPr>
        <p:spPr>
          <a:xfrm>
            <a:off x="1517072" y="3041238"/>
            <a:ext cx="3054927" cy="369332"/>
          </a:xfrm>
          <a:prstGeom prst="rect">
            <a:avLst/>
          </a:prstGeom>
          <a:noFill/>
        </p:spPr>
        <p:txBody>
          <a:bodyPr wrap="square">
            <a:spAutoFit/>
          </a:bodyPr>
          <a:lstStyle/>
          <a:p>
            <a:pPr marL="285750" indent="-285750">
              <a:buFont typeface="Arial" panose="020B0604020202020204" pitchFamily="34" charset="0"/>
              <a:buChar char="•"/>
            </a:pPr>
            <a:r>
              <a:rPr lang="en-GB" b="1" dirty="0"/>
              <a:t>Knowing</a:t>
            </a:r>
            <a:r>
              <a:rPr lang="en-GB" dirty="0"/>
              <a:t> something</a:t>
            </a:r>
          </a:p>
        </p:txBody>
      </p:sp>
      <p:sp>
        <p:nvSpPr>
          <p:cNvPr id="9" name="TextBox 8">
            <a:extLst>
              <a:ext uri="{FF2B5EF4-FFF2-40B4-BE49-F238E27FC236}">
                <a16:creationId xmlns:a16="http://schemas.microsoft.com/office/drawing/2014/main" id="{7BAEDDA8-D37F-8038-E8CC-A1473F9DA754}"/>
              </a:ext>
            </a:extLst>
          </p:cNvPr>
          <p:cNvSpPr txBox="1"/>
          <p:nvPr/>
        </p:nvSpPr>
        <p:spPr>
          <a:xfrm>
            <a:off x="1517072" y="3410570"/>
            <a:ext cx="2653483" cy="369332"/>
          </a:xfrm>
          <a:prstGeom prst="rect">
            <a:avLst/>
          </a:prstGeom>
          <a:noFill/>
        </p:spPr>
        <p:txBody>
          <a:bodyPr wrap="square">
            <a:spAutoFit/>
          </a:bodyPr>
          <a:lstStyle/>
          <a:p>
            <a:pPr marL="285750" indent="-285750">
              <a:buFont typeface="Arial" panose="020B0604020202020204" pitchFamily="34" charset="0"/>
              <a:buChar char="•"/>
            </a:pPr>
            <a:r>
              <a:rPr lang="en-GB" b="1" dirty="0"/>
              <a:t>Doing</a:t>
            </a:r>
            <a:r>
              <a:rPr lang="en-GB" dirty="0"/>
              <a:t> something</a:t>
            </a:r>
          </a:p>
        </p:txBody>
      </p:sp>
      <p:sp>
        <p:nvSpPr>
          <p:cNvPr id="11" name="TextBox 10">
            <a:extLst>
              <a:ext uri="{FF2B5EF4-FFF2-40B4-BE49-F238E27FC236}">
                <a16:creationId xmlns:a16="http://schemas.microsoft.com/office/drawing/2014/main" id="{7FB08FCF-A2AC-799C-B1BA-23EA247E5CA5}"/>
              </a:ext>
            </a:extLst>
          </p:cNvPr>
          <p:cNvSpPr txBox="1"/>
          <p:nvPr/>
        </p:nvSpPr>
        <p:spPr>
          <a:xfrm>
            <a:off x="1517073" y="3823875"/>
            <a:ext cx="2776147" cy="369332"/>
          </a:xfrm>
          <a:prstGeom prst="rect">
            <a:avLst/>
          </a:prstGeom>
          <a:noFill/>
        </p:spPr>
        <p:txBody>
          <a:bodyPr wrap="square">
            <a:spAutoFit/>
          </a:bodyPr>
          <a:lstStyle/>
          <a:p>
            <a:pPr marL="285750" indent="-285750">
              <a:buFont typeface="Arial" panose="020B0604020202020204" pitchFamily="34" charset="0"/>
              <a:buChar char="•"/>
            </a:pPr>
            <a:r>
              <a:rPr lang="en-GB" b="1" dirty="0"/>
              <a:t>Deciding</a:t>
            </a:r>
            <a:r>
              <a:rPr lang="en-GB" dirty="0"/>
              <a:t> something</a:t>
            </a:r>
          </a:p>
        </p:txBody>
      </p:sp>
      <p:sp>
        <p:nvSpPr>
          <p:cNvPr id="13" name="TextBox 12">
            <a:extLst>
              <a:ext uri="{FF2B5EF4-FFF2-40B4-BE49-F238E27FC236}">
                <a16:creationId xmlns:a16="http://schemas.microsoft.com/office/drawing/2014/main" id="{C4592031-E2FC-1BFD-91DE-6F07D90B5BA9}"/>
              </a:ext>
            </a:extLst>
          </p:cNvPr>
          <p:cNvSpPr txBox="1"/>
          <p:nvPr/>
        </p:nvSpPr>
        <p:spPr>
          <a:xfrm>
            <a:off x="748145" y="4606512"/>
            <a:ext cx="5864528" cy="369332"/>
          </a:xfrm>
          <a:prstGeom prst="rect">
            <a:avLst/>
          </a:prstGeom>
          <a:noFill/>
        </p:spPr>
        <p:txBody>
          <a:bodyPr wrap="square">
            <a:spAutoFit/>
          </a:bodyPr>
          <a:lstStyle/>
          <a:p>
            <a:pPr marL="285750" indent="-285750">
              <a:buFont typeface="Arial" panose="020B0604020202020204" pitchFamily="34" charset="0"/>
              <a:buChar char="•"/>
            </a:pPr>
            <a:r>
              <a:rPr lang="en-GB" dirty="0"/>
              <a:t>Responsibilities ≠ methods, but they inspire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Role?</a:t>
            </a:r>
          </a:p>
        </p:txBody>
      </p:sp>
      <p:sp>
        <p:nvSpPr>
          <p:cNvPr id="3" name="Content Placeholder 2"/>
          <p:cNvSpPr>
            <a:spLocks noGrp="1"/>
          </p:cNvSpPr>
          <p:nvPr>
            <p:ph idx="1"/>
          </p:nvPr>
        </p:nvSpPr>
        <p:spPr>
          <a:xfrm>
            <a:off x="665018" y="1963882"/>
            <a:ext cx="3695109" cy="426027"/>
          </a:xfrm>
        </p:spPr>
        <p:txBody>
          <a:bodyPr>
            <a:noAutofit/>
          </a:bodyPr>
          <a:lstStyle/>
          <a:p>
            <a:pPr>
              <a:defRPr sz="1800"/>
            </a:pPr>
            <a:r>
              <a:rPr dirty="0"/>
              <a:t>Set of related responsibilities</a:t>
            </a:r>
          </a:p>
        </p:txBody>
      </p:sp>
      <p:sp>
        <p:nvSpPr>
          <p:cNvPr id="5" name="TextBox 4">
            <a:extLst>
              <a:ext uri="{FF2B5EF4-FFF2-40B4-BE49-F238E27FC236}">
                <a16:creationId xmlns:a16="http://schemas.microsoft.com/office/drawing/2014/main" id="{CEF48AF5-1A62-40FC-B29E-0971767DC436}"/>
              </a:ext>
            </a:extLst>
          </p:cNvPr>
          <p:cNvSpPr txBox="1"/>
          <p:nvPr/>
        </p:nvSpPr>
        <p:spPr>
          <a:xfrm>
            <a:off x="665017" y="2751891"/>
            <a:ext cx="7007021" cy="1354217"/>
          </a:xfrm>
          <a:prstGeom prst="rect">
            <a:avLst/>
          </a:prstGeom>
          <a:noFill/>
        </p:spPr>
        <p:txBody>
          <a:bodyPr wrap="square">
            <a:spAutoFit/>
          </a:bodyPr>
          <a:lstStyle/>
          <a:p>
            <a:pPr marL="285750" indent="-285750">
              <a:buFont typeface="Arial" panose="020B0604020202020204" pitchFamily="34" charset="0"/>
              <a:buChar char="•"/>
              <a:defRPr sz="1800"/>
            </a:pPr>
            <a:r>
              <a:rPr lang="en-GB" dirty="0"/>
              <a:t>Abstraction targeted by a collaboration </a:t>
            </a:r>
          </a:p>
          <a:p>
            <a:pPr marL="742950" lvl="1" indent="-285750">
              <a:buFont typeface="Arial" panose="020B0604020202020204" pitchFamily="34" charset="0"/>
              <a:buChar char="•"/>
              <a:defRPr sz="1800"/>
            </a:pPr>
            <a:r>
              <a:rPr lang="en-GB" sz="1600" dirty="0"/>
              <a:t>A role can be used interchangeably</a:t>
            </a:r>
          </a:p>
          <a:p>
            <a:pPr marL="742950" lvl="1" indent="-285750">
              <a:buFont typeface="Arial" panose="020B0604020202020204" pitchFamily="34" charset="0"/>
              <a:buChar char="•"/>
              <a:defRPr sz="1800"/>
            </a:pPr>
            <a:r>
              <a:rPr lang="en-GB" sz="1600" dirty="0"/>
              <a:t>Multiple objects can play a role</a:t>
            </a:r>
          </a:p>
          <a:p>
            <a:pPr marL="742950" lvl="1" indent="-285750">
              <a:buFont typeface="Arial" panose="020B0604020202020204" pitchFamily="34" charset="0"/>
              <a:buChar char="•"/>
              <a:defRPr sz="1800"/>
            </a:pPr>
            <a:r>
              <a:rPr lang="en-GB" sz="1600" dirty="0"/>
              <a:t>An object may have multiple roles</a:t>
            </a:r>
          </a:p>
          <a:p>
            <a:pPr marL="742950" lvl="1" indent="-285750">
              <a:buFont typeface="Arial" panose="020B0604020202020204" pitchFamily="34" charset="0"/>
              <a:buChar char="•"/>
              <a:defRPr sz="1800"/>
            </a:pPr>
            <a:r>
              <a:rPr lang="en-GB" sz="1600" dirty="0"/>
              <a:t>May be expressed as an abstract type or interface</a:t>
            </a:r>
          </a:p>
        </p:txBody>
      </p:sp>
      <p:sp>
        <p:nvSpPr>
          <p:cNvPr id="4" name="TextBox 3">
            <a:extLst>
              <a:ext uri="{FF2B5EF4-FFF2-40B4-BE49-F238E27FC236}">
                <a16:creationId xmlns:a16="http://schemas.microsoft.com/office/drawing/2014/main" id="{DF1EBB84-A674-83F9-B849-91D39C9FC736}"/>
              </a:ext>
            </a:extLst>
          </p:cNvPr>
          <p:cNvSpPr txBox="1"/>
          <p:nvPr/>
        </p:nvSpPr>
        <p:spPr>
          <a:xfrm>
            <a:off x="665017" y="4564822"/>
            <a:ext cx="7007021" cy="1107996"/>
          </a:xfrm>
          <a:prstGeom prst="rect">
            <a:avLst/>
          </a:prstGeom>
          <a:noFill/>
        </p:spPr>
        <p:txBody>
          <a:bodyPr wrap="square">
            <a:spAutoFit/>
          </a:bodyPr>
          <a:lstStyle/>
          <a:p>
            <a:pPr marL="285750" indent="-285750">
              <a:buFont typeface="Arial" panose="020B0604020202020204" pitchFamily="34" charset="0"/>
              <a:buChar char="•"/>
              <a:defRPr sz="1800"/>
            </a:pPr>
            <a:r>
              <a:rPr lang="en-GB" dirty="0"/>
              <a:t>Stereotypes represent structural roles</a:t>
            </a:r>
          </a:p>
          <a:p>
            <a:pPr marL="742950" lvl="1" indent="-285750">
              <a:buFont typeface="Arial" panose="020B0604020202020204" pitchFamily="34" charset="0"/>
              <a:buChar char="•"/>
              <a:defRPr sz="1800"/>
            </a:pPr>
            <a:r>
              <a:rPr lang="en-GB" sz="1600" dirty="0"/>
              <a:t>A useful shorthand for objects that have a particular role in an application</a:t>
            </a:r>
          </a:p>
          <a:p>
            <a:pPr marL="742950" lvl="1" indent="-285750">
              <a:buFont typeface="Arial" panose="020B0604020202020204" pitchFamily="34" charset="0"/>
              <a:buChar char="•"/>
              <a:defRPr sz="1800"/>
            </a:pPr>
            <a:r>
              <a:rPr lang="en-GB" sz="1600" dirty="0"/>
              <a:t>Not domain roles though, so look for those too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Are You?</a:t>
            </a:r>
            <a:endParaRPr dirty="0"/>
          </a:p>
        </p:txBody>
      </p:sp>
      <p:sp>
        <p:nvSpPr>
          <p:cNvPr id="5" name="Content Placeholder 4">
            <a:extLst>
              <a:ext uri="{FF2B5EF4-FFF2-40B4-BE49-F238E27FC236}">
                <a16:creationId xmlns:a16="http://schemas.microsoft.com/office/drawing/2014/main" id="{9DD514EB-0994-2DF7-1D75-FBC00B6082A3}"/>
              </a:ext>
            </a:extLst>
          </p:cNvPr>
          <p:cNvSpPr txBox="1">
            <a:spLocks noGrp="1"/>
          </p:cNvSpPr>
          <p:nvPr>
            <p:ph idx="1"/>
          </p:nvPr>
        </p:nvSpPr>
        <p:spPr>
          <a:xfrm>
            <a:off x="457200" y="1600200"/>
            <a:ext cx="8229600" cy="3539430"/>
          </a:xfrm>
          <a:prstGeom prst="rect">
            <a:avLst/>
          </a:prstGeom>
          <a:noFill/>
        </p:spPr>
        <p:txBody>
          <a:bodyPr wrap="square">
            <a:spAutoFit/>
          </a:bodyPr>
          <a:lstStyle/>
          <a:p>
            <a:pPr marL="0" indent="0">
              <a:buNone/>
            </a:pPr>
            <a:r>
              <a:rPr lang="en-GB" sz="1400" dirty="0">
                <a:latin typeface="Chalkboard" panose="03050602040202020205" pitchFamily="66" charset="77"/>
              </a:rPr>
              <a:t>I am a polyglot coding architect with over 20 years of experience delivering solutions in government, healthcare, and finance and ecommerce. During that time I have worked for the DTI, Reuters, </a:t>
            </a:r>
            <a:r>
              <a:rPr lang="en-GB" sz="1400" dirty="0" err="1">
                <a:latin typeface="Chalkboard" panose="03050602040202020205" pitchFamily="66" charset="77"/>
              </a:rPr>
              <a:t>Sungard</a:t>
            </a:r>
            <a:r>
              <a:rPr lang="en-GB" sz="1400" dirty="0">
                <a:latin typeface="Chalkboard" panose="03050602040202020205" pitchFamily="66" charset="77"/>
              </a:rPr>
              <a:t>, Misys, Beazley, Huddle and Just Eat Takeaway delivering everything from bespoke enterprise solutions, 'shrink-wrapped' products for thousands of customers, to SaaS applications for hundreds of thousands of customers. </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am an experienced systems architect with a strong knowledge of OO, TDD/BDD, DDD, EDA, CQRS/ES, REST, Messaging, Design Patterns, Architectural Styles, ATAM, and Agile Engineering Practices</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am frequent contributor to OSS, and I am the owner of: https://</a:t>
            </a:r>
            <a:r>
              <a:rPr lang="en-GB" sz="1400" dirty="0" err="1">
                <a:latin typeface="Chalkboard" panose="03050602040202020205" pitchFamily="66" charset="77"/>
              </a:rPr>
              <a:t>github.com</a:t>
            </a:r>
            <a:r>
              <a:rPr lang="en-GB" sz="1400" dirty="0">
                <a:latin typeface="Chalkboard" panose="03050602040202020205" pitchFamily="66" charset="77"/>
              </a:rPr>
              <a:t>/</a:t>
            </a:r>
            <a:r>
              <a:rPr lang="en-GB" sz="1400" dirty="0" err="1">
                <a:latin typeface="Chalkboard" panose="03050602040202020205" pitchFamily="66" charset="77"/>
              </a:rPr>
              <a:t>BrighterCommand</a:t>
            </a:r>
            <a:r>
              <a:rPr lang="en-GB" sz="1400" dirty="0">
                <a:latin typeface="Chalkboard" panose="03050602040202020205" pitchFamily="66" charset="77"/>
              </a:rPr>
              <a:t>. I speak regularly at user groups and conferences around the world on architecture and software craftsmanship. I run public workshops teaching messaging, event-driven and reactive architectures.</a:t>
            </a:r>
            <a:br>
              <a:rPr lang="en-GB" sz="1400" dirty="0">
                <a:latin typeface="Chalkboard" panose="03050602040202020205" pitchFamily="66" charset="77"/>
              </a:rPr>
            </a:br>
            <a:br>
              <a:rPr lang="en-GB" sz="1400" dirty="0">
                <a:latin typeface="Chalkboard" panose="03050602040202020205" pitchFamily="66" charset="77"/>
              </a:rPr>
            </a:br>
            <a:r>
              <a:rPr lang="en-GB" sz="1400" dirty="0">
                <a:latin typeface="Chalkboard" panose="03050602040202020205" pitchFamily="66" charset="77"/>
              </a:rPr>
              <a:t>I have a strong background in C#. I spent years in the C++ trenches. I dabble in Go, Java, JavaScript and Python.</a:t>
            </a:r>
          </a:p>
        </p:txBody>
      </p:sp>
      <p:sp>
        <p:nvSpPr>
          <p:cNvPr id="6" name="TextBox 5">
            <a:extLst>
              <a:ext uri="{FF2B5EF4-FFF2-40B4-BE49-F238E27FC236}">
                <a16:creationId xmlns:a16="http://schemas.microsoft.com/office/drawing/2014/main" id="{07559634-742F-1665-A222-42EB8C3F8A0F}"/>
              </a:ext>
            </a:extLst>
          </p:cNvPr>
          <p:cNvSpPr txBox="1"/>
          <p:nvPr/>
        </p:nvSpPr>
        <p:spPr>
          <a:xfrm>
            <a:off x="5415211" y="6044983"/>
            <a:ext cx="3422401" cy="300082"/>
          </a:xfrm>
          <a:prstGeom prst="rect">
            <a:avLst/>
          </a:prstGeom>
          <a:noFill/>
        </p:spPr>
        <p:txBody>
          <a:bodyPr wrap="square">
            <a:spAutoFit/>
          </a:bodyPr>
          <a:lstStyle/>
          <a:p>
            <a:r>
              <a:rPr lang="en-GB" sz="1350" dirty="0" err="1"/>
              <a:t>www.linkedin.com</a:t>
            </a:r>
            <a:r>
              <a:rPr lang="en-GB" sz="1350" dirty="0"/>
              <a:t>/in/ian-cooper-2b059b</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Object Stereotypes</a:t>
            </a:r>
          </a:p>
        </p:txBody>
      </p:sp>
      <p:sp>
        <p:nvSpPr>
          <p:cNvPr id="7" name="TextBox 6">
            <a:extLst>
              <a:ext uri="{FF2B5EF4-FFF2-40B4-BE49-F238E27FC236}">
                <a16:creationId xmlns:a16="http://schemas.microsoft.com/office/drawing/2014/main" id="{9FFEBE3F-2A79-443A-ACAD-CC9A28C9E807}"/>
              </a:ext>
            </a:extLst>
          </p:cNvPr>
          <p:cNvSpPr txBox="1"/>
          <p:nvPr/>
        </p:nvSpPr>
        <p:spPr>
          <a:xfrm>
            <a:off x="905255" y="1843963"/>
            <a:ext cx="7223983" cy="1138773"/>
          </a:xfrm>
          <a:prstGeom prst="rect">
            <a:avLst/>
          </a:prstGeom>
          <a:noFill/>
        </p:spPr>
        <p:txBody>
          <a:bodyPr wrap="square">
            <a:spAutoFit/>
          </a:bodyPr>
          <a:lstStyle/>
          <a:p>
            <a:pPr marL="285750" indent="-285750">
              <a:buFont typeface="Arial" panose="020B0604020202020204" pitchFamily="34" charset="0"/>
              <a:buChar char="•"/>
            </a:pPr>
            <a:r>
              <a:rPr lang="en-GB" b="1" dirty="0"/>
              <a:t>Information Holder – </a:t>
            </a:r>
            <a:r>
              <a:rPr lang="en-GB" dirty="0"/>
              <a:t>knows and provides/calculates information.</a:t>
            </a:r>
          </a:p>
          <a:p>
            <a:pPr marL="742950" lvl="1" indent="-285750">
              <a:buFont typeface="Arial" panose="020B0604020202020204" pitchFamily="34" charset="0"/>
              <a:buChar char="•"/>
            </a:pPr>
            <a:r>
              <a:rPr lang="en-GB" sz="1600" dirty="0"/>
              <a:t>Aggregates, Command, Data Transfer Objects, Domain Event, Entities, Measurement, Model, Value Objects </a:t>
            </a:r>
          </a:p>
        </p:txBody>
      </p:sp>
      <p:sp>
        <p:nvSpPr>
          <p:cNvPr id="9" name="TextBox 8">
            <a:extLst>
              <a:ext uri="{FF2B5EF4-FFF2-40B4-BE49-F238E27FC236}">
                <a16:creationId xmlns:a16="http://schemas.microsoft.com/office/drawing/2014/main" id="{3C85A346-2184-2E50-11EA-2D7748A40878}"/>
              </a:ext>
            </a:extLst>
          </p:cNvPr>
          <p:cNvSpPr txBox="1"/>
          <p:nvPr/>
        </p:nvSpPr>
        <p:spPr>
          <a:xfrm>
            <a:off x="905256" y="3214061"/>
            <a:ext cx="756208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Structurer - </a:t>
            </a:r>
            <a:r>
              <a:rPr lang="en-GB" dirty="0"/>
              <a:t>maintains relationships between objects and information about those relationships</a:t>
            </a:r>
          </a:p>
          <a:p>
            <a:pPr marL="742950" lvl="1" indent="-285750" defTabSz="914400">
              <a:buFont typeface="Arial" panose="020B0604020202020204" pitchFamily="34" charset="0"/>
              <a:buChar char="•"/>
              <a:defRPr/>
            </a:pPr>
            <a:r>
              <a:rPr lang="en-GB" sz="1600" dirty="0"/>
              <a:t>Aggregates,  Collections, Repository</a:t>
            </a:r>
          </a:p>
        </p:txBody>
      </p:sp>
      <p:sp>
        <p:nvSpPr>
          <p:cNvPr id="11" name="TextBox 10">
            <a:extLst>
              <a:ext uri="{FF2B5EF4-FFF2-40B4-BE49-F238E27FC236}">
                <a16:creationId xmlns:a16="http://schemas.microsoft.com/office/drawing/2014/main" id="{DEB47937-61A6-933C-A9FD-7AADBB331111}"/>
              </a:ext>
            </a:extLst>
          </p:cNvPr>
          <p:cNvSpPr txBox="1"/>
          <p:nvPr/>
        </p:nvSpPr>
        <p:spPr>
          <a:xfrm>
            <a:off x="905256" y="4358337"/>
            <a:ext cx="7428253" cy="1138773"/>
          </a:xfrm>
          <a:prstGeom prst="rect">
            <a:avLst/>
          </a:prstGeom>
          <a:noFill/>
        </p:spPr>
        <p:txBody>
          <a:bodyPr wrap="square">
            <a:spAutoFit/>
          </a:bodyPr>
          <a:lstStyle/>
          <a:p>
            <a:pPr marL="285750" indent="-285750">
              <a:buFont typeface="Arial" panose="020B0604020202020204" pitchFamily="34" charset="0"/>
              <a:buChar char="•"/>
            </a:pPr>
            <a:r>
              <a:rPr lang="en-GB" b="1" dirty="0"/>
              <a:t>Service Provider – </a:t>
            </a:r>
            <a:r>
              <a:rPr lang="en-GB" dirty="0"/>
              <a:t>performs work and, in general, provides computing services.</a:t>
            </a:r>
          </a:p>
          <a:p>
            <a:pPr marL="742950" lvl="1" indent="-285750">
              <a:buFont typeface="Arial" panose="020B0604020202020204" pitchFamily="34" charset="0"/>
              <a:buChar char="•"/>
            </a:pPr>
            <a:r>
              <a:rPr lang="en-GB" sz="1600" dirty="0"/>
              <a:t>Domain Services, Entities, Factory, Parser, Repository, Request Handlers, Value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67078-9E9A-6BF1-B927-10B4720FC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B94C4-3B7D-0D00-833E-3AF24B95CEF9}"/>
              </a:ext>
            </a:extLst>
          </p:cNvPr>
          <p:cNvSpPr>
            <a:spLocks noGrp="1"/>
          </p:cNvSpPr>
          <p:nvPr>
            <p:ph type="title"/>
          </p:nvPr>
        </p:nvSpPr>
        <p:spPr/>
        <p:txBody>
          <a:bodyPr/>
          <a:lstStyle/>
          <a:p>
            <a:r>
              <a:rPr dirty="0"/>
              <a:t>Object Stereotypes</a:t>
            </a:r>
          </a:p>
        </p:txBody>
      </p:sp>
      <p:sp>
        <p:nvSpPr>
          <p:cNvPr id="13" name="TextBox 12">
            <a:extLst>
              <a:ext uri="{FF2B5EF4-FFF2-40B4-BE49-F238E27FC236}">
                <a16:creationId xmlns:a16="http://schemas.microsoft.com/office/drawing/2014/main" id="{97AFBAEF-1CB5-8637-7C93-F4A8ECE5037F}"/>
              </a:ext>
            </a:extLst>
          </p:cNvPr>
          <p:cNvSpPr txBox="1"/>
          <p:nvPr/>
        </p:nvSpPr>
        <p:spPr>
          <a:xfrm>
            <a:off x="941831" y="1818942"/>
            <a:ext cx="7048777" cy="1138773"/>
          </a:xfrm>
          <a:prstGeom prst="rect">
            <a:avLst/>
          </a:prstGeom>
          <a:noFill/>
        </p:spPr>
        <p:txBody>
          <a:bodyPr wrap="square">
            <a:spAutoFit/>
          </a:bodyPr>
          <a:lstStyle/>
          <a:p>
            <a:pPr marL="285750" indent="-285750">
              <a:buFont typeface="Arial" panose="020B0604020202020204" pitchFamily="34" charset="0"/>
              <a:buChar char="•"/>
            </a:pPr>
            <a:r>
              <a:rPr lang="en-GB" b="1" dirty="0"/>
              <a:t>Coordinator – </a:t>
            </a:r>
            <a:r>
              <a:rPr lang="en-GB" dirty="0"/>
              <a:t>reacts to events by delegating tasks to others</a:t>
            </a:r>
          </a:p>
          <a:p>
            <a:pPr marL="742950" lvl="1" indent="-285750">
              <a:buFont typeface="Arial" panose="020B0604020202020204" pitchFamily="34" charset="0"/>
              <a:buChar char="•"/>
            </a:pPr>
            <a:r>
              <a:rPr lang="en-GB" sz="1600" dirty="0"/>
              <a:t>Message Pump, Pool, Request Dispatcher, Request Processor, Supervisor</a:t>
            </a:r>
          </a:p>
        </p:txBody>
      </p:sp>
      <p:sp>
        <p:nvSpPr>
          <p:cNvPr id="15" name="TextBox 14">
            <a:extLst>
              <a:ext uri="{FF2B5EF4-FFF2-40B4-BE49-F238E27FC236}">
                <a16:creationId xmlns:a16="http://schemas.microsoft.com/office/drawing/2014/main" id="{8C237143-BA1D-1E4B-AF8A-68D25407B2DE}"/>
              </a:ext>
            </a:extLst>
          </p:cNvPr>
          <p:cNvSpPr txBox="1"/>
          <p:nvPr/>
        </p:nvSpPr>
        <p:spPr>
          <a:xfrm>
            <a:off x="1047611" y="3189690"/>
            <a:ext cx="7271199" cy="923330"/>
          </a:xfrm>
          <a:prstGeom prst="rect">
            <a:avLst/>
          </a:prstGeom>
          <a:noFill/>
        </p:spPr>
        <p:txBody>
          <a:bodyPr wrap="square">
            <a:spAutoFit/>
          </a:bodyPr>
          <a:lstStyle/>
          <a:p>
            <a:pPr marL="285750" indent="-285750">
              <a:buFont typeface="Arial" panose="020B0604020202020204" pitchFamily="34" charset="0"/>
              <a:buChar char="•"/>
            </a:pPr>
            <a:r>
              <a:rPr lang="en-GB" b="1" dirty="0"/>
              <a:t>Controller – </a:t>
            </a:r>
            <a:r>
              <a:rPr lang="en-GB" dirty="0"/>
              <a:t>makes decisions and closely directs others' actions</a:t>
            </a:r>
          </a:p>
          <a:p>
            <a:pPr marL="742950" lvl="1" indent="-285750">
              <a:buFont typeface="Arial" panose="020B0604020202020204" pitchFamily="34" charset="0"/>
              <a:buChar char="•"/>
            </a:pPr>
            <a:r>
              <a:rPr lang="en-GB" sz="1600" dirty="0"/>
              <a:t>Mediator, Router, State Machine, Workflow</a:t>
            </a:r>
          </a:p>
        </p:txBody>
      </p:sp>
      <p:sp>
        <p:nvSpPr>
          <p:cNvPr id="17" name="TextBox 16">
            <a:extLst>
              <a:ext uri="{FF2B5EF4-FFF2-40B4-BE49-F238E27FC236}">
                <a16:creationId xmlns:a16="http://schemas.microsoft.com/office/drawing/2014/main" id="{30CCCD4A-07D5-0F17-F9E1-129E28BBDD51}"/>
              </a:ext>
            </a:extLst>
          </p:cNvPr>
          <p:cNvSpPr txBox="1"/>
          <p:nvPr/>
        </p:nvSpPr>
        <p:spPr>
          <a:xfrm>
            <a:off x="941830" y="4306670"/>
            <a:ext cx="7488491" cy="923330"/>
          </a:xfrm>
          <a:prstGeom prst="rect">
            <a:avLst/>
          </a:prstGeom>
          <a:noFill/>
        </p:spPr>
        <p:txBody>
          <a:bodyPr wrap="square">
            <a:spAutoFit/>
          </a:bodyPr>
          <a:lstStyle/>
          <a:p>
            <a:pPr marL="285750" indent="-285750">
              <a:buFont typeface="Arial" panose="020B0604020202020204" pitchFamily="34" charset="0"/>
              <a:buChar char="•"/>
            </a:pPr>
            <a:r>
              <a:rPr lang="en-GB" b="1" dirty="0" err="1"/>
              <a:t>Interfacer</a:t>
            </a:r>
            <a:r>
              <a:rPr lang="en-GB" b="1" dirty="0"/>
              <a:t> – </a:t>
            </a:r>
            <a:r>
              <a:rPr lang="en-GB" dirty="0"/>
              <a:t>transforms information between distinct parts of the system</a:t>
            </a:r>
          </a:p>
          <a:p>
            <a:pPr marL="742950" lvl="1" indent="-285750">
              <a:buFont typeface="Arial" panose="020B0604020202020204" pitchFamily="34" charset="0"/>
              <a:buChar char="•"/>
            </a:pPr>
            <a:r>
              <a:rPr lang="en-GB" sz="1600" dirty="0"/>
              <a:t>Façade, Form, Gateway, Sensor, View, Web Page</a:t>
            </a:r>
          </a:p>
        </p:txBody>
      </p:sp>
    </p:spTree>
    <p:extLst>
      <p:ext uri="{BB962C8B-B14F-4D97-AF65-F5344CB8AC3E}">
        <p14:creationId xmlns:p14="http://schemas.microsoft.com/office/powerpoint/2010/main" val="104801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10;&#10;AI-generated content may be incorrect.">
            <a:extLst>
              <a:ext uri="{FF2B5EF4-FFF2-40B4-BE49-F238E27FC236}">
                <a16:creationId xmlns:a16="http://schemas.microsoft.com/office/drawing/2014/main" id="{F1CAA285-24FC-2AF5-8E4A-5DDC80C6F6D0}"/>
              </a:ext>
            </a:extLst>
          </p:cNvPr>
          <p:cNvPicPr>
            <a:picLocks noChangeAspect="1"/>
          </p:cNvPicPr>
          <p:nvPr/>
        </p:nvPicPr>
        <p:blipFill>
          <a:blip r:embed="rId3"/>
          <a:stretch>
            <a:fillRect/>
          </a:stretch>
        </p:blipFill>
        <p:spPr>
          <a:xfrm>
            <a:off x="457200" y="1583473"/>
            <a:ext cx="8408862" cy="4516243"/>
          </a:xfrm>
          <a:prstGeom prst="rect">
            <a:avLst/>
          </a:prstGeom>
        </p:spPr>
      </p:pic>
      <p:sp>
        <p:nvSpPr>
          <p:cNvPr id="6" name="Title 1">
            <a:extLst>
              <a:ext uri="{FF2B5EF4-FFF2-40B4-BE49-F238E27FC236}">
                <a16:creationId xmlns:a16="http://schemas.microsoft.com/office/drawing/2014/main" id="{577D6F47-919E-20AE-BC0E-CDF74BD9FDDE}"/>
              </a:ext>
            </a:extLst>
          </p:cNvPr>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a:t>Object Stereotypes</a:t>
            </a:r>
            <a:endParaRPr lang="en-GB" dirty="0"/>
          </a:p>
        </p:txBody>
      </p:sp>
    </p:spTree>
    <p:extLst>
      <p:ext uri="{BB962C8B-B14F-4D97-AF65-F5344CB8AC3E}">
        <p14:creationId xmlns:p14="http://schemas.microsoft.com/office/powerpoint/2010/main" val="423245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Collaboration</a:t>
            </a:r>
          </a:p>
        </p:txBody>
      </p:sp>
      <p:pic>
        <p:nvPicPr>
          <p:cNvPr id="9" name="Picture 8" descr="A diagram of a message&#10;&#10;AI-generated content may be incorrect.">
            <a:extLst>
              <a:ext uri="{FF2B5EF4-FFF2-40B4-BE49-F238E27FC236}">
                <a16:creationId xmlns:a16="http://schemas.microsoft.com/office/drawing/2014/main" id="{C2578032-7A10-0DCD-D34B-9E0C968643F0}"/>
              </a:ext>
            </a:extLst>
          </p:cNvPr>
          <p:cNvPicPr>
            <a:picLocks noChangeAspect="1"/>
          </p:cNvPicPr>
          <p:nvPr/>
        </p:nvPicPr>
        <p:blipFill>
          <a:blip r:embed="rId3"/>
          <a:stretch>
            <a:fillRect/>
          </a:stretch>
        </p:blipFill>
        <p:spPr>
          <a:xfrm>
            <a:off x="2015836" y="1629788"/>
            <a:ext cx="5534749" cy="4596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GB"/>
            </a:p>
          </p:txBody>
        </p:sp>
        <p:sp>
          <p:nvSpPr>
            <p:cNvPr id="8"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GB"/>
            </a:p>
          </p:txBody>
        </p:sp>
        <p:sp>
          <p:nvSpPr>
            <p:cNvPr id="9"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GB"/>
            </a:p>
          </p:txBody>
        </p:sp>
        <p:sp>
          <p:nvSpPr>
            <p:cNvPr id="2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GB"/>
            </a:p>
          </p:txBody>
        </p:sp>
        <p:sp>
          <p:nvSpPr>
            <p:cNvPr id="37"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GB"/>
            </a:p>
          </p:txBody>
        </p:sp>
        <p:sp>
          <p:nvSpPr>
            <p:cNvPr id="39"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GB"/>
            </a:p>
          </p:txBody>
        </p:sp>
        <p:sp>
          <p:nvSpPr>
            <p:cNvPr id="4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GB"/>
            </a:p>
          </p:txBody>
        </p:sp>
        <p:sp>
          <p:nvSpPr>
            <p:cNvPr id="4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GB"/>
            </a:p>
          </p:txBody>
        </p:sp>
        <p:sp>
          <p:nvSpPr>
            <p:cNvPr id="5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GB"/>
            </a:p>
          </p:txBody>
        </p:sp>
        <p:sp>
          <p:nvSpPr>
            <p:cNvPr id="7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GB"/>
            </a:p>
          </p:txBody>
        </p:sp>
        <p:sp>
          <p:nvSpPr>
            <p:cNvPr id="73"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GB"/>
            </a:p>
          </p:txBody>
        </p:sp>
        <p:sp>
          <p:nvSpPr>
            <p:cNvPr id="75"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GB"/>
            </a:p>
          </p:txBody>
        </p:sp>
      </p:grpSp>
      <p:grpSp>
        <p:nvGrpSpPr>
          <p:cNvPr id="24"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7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GB"/>
            </a:p>
          </p:txBody>
        </p:sp>
        <p:sp>
          <p:nvSpPr>
            <p:cNvPr id="7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GB"/>
            </a:p>
          </p:txBody>
        </p:sp>
        <p:sp>
          <p:nvSpPr>
            <p:cNvPr id="7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GB"/>
            </a:p>
          </p:txBody>
        </p:sp>
        <p:sp>
          <p:nvSpPr>
            <p:cNvPr id="7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GB"/>
            </a:p>
          </p:txBody>
        </p:sp>
        <p:sp>
          <p:nvSpPr>
            <p:cNvPr id="8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GB"/>
            </a:p>
          </p:txBody>
        </p:sp>
        <p:sp>
          <p:nvSpPr>
            <p:cNvPr id="8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GB"/>
            </a:p>
          </p:txBody>
        </p:sp>
        <p:sp>
          <p:nvSpPr>
            <p:cNvPr id="8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GB"/>
            </a:p>
          </p:txBody>
        </p:sp>
        <p:sp>
          <p:nvSpPr>
            <p:cNvPr id="8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GB"/>
            </a:p>
          </p:txBody>
        </p:sp>
        <p:sp>
          <p:nvSpPr>
            <p:cNvPr id="8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GB"/>
            </a:p>
          </p:txBody>
        </p:sp>
        <p:sp>
          <p:nvSpPr>
            <p:cNvPr id="8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GB"/>
            </a:p>
          </p:txBody>
        </p:sp>
        <p:sp>
          <p:nvSpPr>
            <p:cNvPr id="8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GB"/>
            </a:p>
          </p:txBody>
        </p:sp>
        <p:sp>
          <p:nvSpPr>
            <p:cNvPr id="8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GB"/>
            </a:p>
          </p:txBody>
        </p:sp>
      </p:grpSp>
      <p:sp>
        <p:nvSpPr>
          <p:cNvPr id="38"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4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GB"/>
          </a:p>
        </p:txBody>
      </p:sp>
      <p:sp useBgFill="1">
        <p:nvSpPr>
          <p:cNvPr id="42" name="Rectangle 41">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45"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GB"/>
            </a:p>
          </p:txBody>
        </p:sp>
        <p:sp>
          <p:nvSpPr>
            <p:cNvPr id="46"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GB"/>
            </a:p>
          </p:txBody>
        </p:sp>
        <p:sp>
          <p:nvSpPr>
            <p:cNvPr id="47"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GB"/>
            </a:p>
          </p:txBody>
        </p:sp>
        <p:sp>
          <p:nvSpPr>
            <p:cNvPr id="48"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GB"/>
            </a:p>
          </p:txBody>
        </p:sp>
        <p:sp>
          <p:nvSpPr>
            <p:cNvPr id="49"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GB"/>
            </a:p>
          </p:txBody>
        </p:sp>
        <p:sp>
          <p:nvSpPr>
            <p:cNvPr id="50"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GB"/>
            </a:p>
          </p:txBody>
        </p:sp>
        <p:sp>
          <p:nvSpPr>
            <p:cNvPr id="51"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GB"/>
            </a:p>
          </p:txBody>
        </p:sp>
        <p:sp>
          <p:nvSpPr>
            <p:cNvPr id="52"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GB"/>
            </a:p>
          </p:txBody>
        </p:sp>
        <p:sp>
          <p:nvSpPr>
            <p:cNvPr id="53"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GB"/>
            </a:p>
          </p:txBody>
        </p:sp>
        <p:sp>
          <p:nvSpPr>
            <p:cNvPr id="54"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GB"/>
            </a:p>
          </p:txBody>
        </p:sp>
        <p:sp>
          <p:nvSpPr>
            <p:cNvPr id="55"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GB"/>
            </a:p>
          </p:txBody>
        </p:sp>
        <p:sp>
          <p:nvSpPr>
            <p:cNvPr id="56"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GB"/>
            </a:p>
          </p:txBody>
        </p:sp>
      </p:grpSp>
      <p:sp>
        <p:nvSpPr>
          <p:cNvPr id="2" name="Title 1"/>
          <p:cNvSpPr>
            <a:spLocks noGrp="1"/>
          </p:cNvSpPr>
          <p:nvPr>
            <p:ph type="title"/>
          </p:nvPr>
        </p:nvSpPr>
        <p:spPr>
          <a:xfrm>
            <a:off x="1941909" y="4995745"/>
            <a:ext cx="6686550" cy="696217"/>
          </a:xfrm>
        </p:spPr>
        <p:txBody>
          <a:bodyPr vert="horz" lIns="91440" tIns="45720" rIns="91440" bIns="45720" rtlCol="0" anchor="b">
            <a:normAutofit/>
          </a:bodyPr>
          <a:lstStyle/>
          <a:p>
            <a:pPr>
              <a:lnSpc>
                <a:spcPct val="90000"/>
              </a:lnSpc>
            </a:pPr>
            <a:r>
              <a:rPr lang="en-US" sz="3800" dirty="0"/>
              <a:t>Object Neighborhoods</a:t>
            </a:r>
          </a:p>
        </p:txBody>
      </p:sp>
      <p:grpSp>
        <p:nvGrpSpPr>
          <p:cNvPr id="58" name="Group 57">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59"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GB"/>
            </a:p>
          </p:txBody>
        </p:sp>
        <p:sp>
          <p:nvSpPr>
            <p:cNvPr id="60"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GB"/>
            </a:p>
          </p:txBody>
        </p:sp>
        <p:sp>
          <p:nvSpPr>
            <p:cNvPr id="61"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GB"/>
            </a:p>
          </p:txBody>
        </p:sp>
        <p:sp>
          <p:nvSpPr>
            <p:cNvPr id="62"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GB"/>
            </a:p>
          </p:txBody>
        </p:sp>
        <p:sp>
          <p:nvSpPr>
            <p:cNvPr id="63"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GB"/>
            </a:p>
          </p:txBody>
        </p:sp>
        <p:sp>
          <p:nvSpPr>
            <p:cNvPr id="64"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GB"/>
            </a:p>
          </p:txBody>
        </p:sp>
        <p:sp>
          <p:nvSpPr>
            <p:cNvPr id="65"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GB"/>
            </a:p>
          </p:txBody>
        </p:sp>
        <p:sp>
          <p:nvSpPr>
            <p:cNvPr id="66"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GB"/>
            </a:p>
          </p:txBody>
        </p:sp>
        <p:sp>
          <p:nvSpPr>
            <p:cNvPr id="67"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GB"/>
            </a:p>
          </p:txBody>
        </p:sp>
        <p:sp>
          <p:nvSpPr>
            <p:cNvPr id="68"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GB"/>
            </a:p>
          </p:txBody>
        </p:sp>
        <p:sp>
          <p:nvSpPr>
            <p:cNvPr id="69"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GB"/>
            </a:p>
          </p:txBody>
        </p:sp>
        <p:sp>
          <p:nvSpPr>
            <p:cNvPr id="70"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GB"/>
            </a:p>
          </p:txBody>
        </p:sp>
      </p:grpSp>
      <p:sp>
        <p:nvSpPr>
          <p:cNvPr id="72" name="Rectangle 71">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5" name="Picture 4" descr="A diagram of different colored squares&#10;&#10;AI-generated content may be incorrect.">
            <a:extLst>
              <a:ext uri="{FF2B5EF4-FFF2-40B4-BE49-F238E27FC236}">
                <a16:creationId xmlns:a16="http://schemas.microsoft.com/office/drawing/2014/main" id="{BE08BE3A-3E67-3FDC-18CE-D02636E4ACDE}"/>
              </a:ext>
            </a:extLst>
          </p:cNvPr>
          <p:cNvPicPr>
            <a:picLocks noChangeAspect="1"/>
          </p:cNvPicPr>
          <p:nvPr/>
        </p:nvPicPr>
        <p:blipFill>
          <a:blip r:embed="rId3"/>
          <a:stretch>
            <a:fillRect/>
          </a:stretch>
        </p:blipFill>
        <p:spPr>
          <a:xfrm>
            <a:off x="1033486" y="565901"/>
            <a:ext cx="7555389" cy="3834358"/>
          </a:xfrm>
          <a:prstGeom prst="rect">
            <a:avLst/>
          </a:prstGeom>
        </p:spPr>
      </p:pic>
      <p:sp>
        <p:nvSpPr>
          <p:cNvPr id="74"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a Contract?</a:t>
            </a:r>
          </a:p>
        </p:txBody>
      </p:sp>
      <p:sp>
        <p:nvSpPr>
          <p:cNvPr id="3" name="Content Placeholder 2"/>
          <p:cNvSpPr>
            <a:spLocks noGrp="1"/>
          </p:cNvSpPr>
          <p:nvPr>
            <p:ph idx="1"/>
          </p:nvPr>
        </p:nvSpPr>
        <p:spPr>
          <a:xfrm>
            <a:off x="457200" y="4953001"/>
            <a:ext cx="8229600" cy="872836"/>
          </a:xfrm>
        </p:spPr>
        <p:txBody>
          <a:bodyPr>
            <a:normAutofit/>
          </a:bodyPr>
          <a:lstStyle/>
          <a:p>
            <a:pPr>
              <a:defRPr sz="1800"/>
            </a:pPr>
            <a:r>
              <a:rPr dirty="0"/>
              <a:t>Preconditions and Postconditions</a:t>
            </a:r>
          </a:p>
          <a:p>
            <a:pPr>
              <a:defRPr sz="1800"/>
            </a:pPr>
            <a:r>
              <a:rPr dirty="0"/>
              <a:t>Behavioral agreement—not just types</a:t>
            </a:r>
            <a:endParaRPr lang="en-GB" dirty="0"/>
          </a:p>
          <a:p>
            <a:pPr>
              <a:defRPr sz="1800"/>
            </a:pPr>
            <a:endParaRPr dirty="0"/>
          </a:p>
        </p:txBody>
      </p:sp>
      <p:sp>
        <p:nvSpPr>
          <p:cNvPr id="5" name="TextBox 4">
            <a:extLst>
              <a:ext uri="{FF2B5EF4-FFF2-40B4-BE49-F238E27FC236}">
                <a16:creationId xmlns:a16="http://schemas.microsoft.com/office/drawing/2014/main" id="{07ED2EDE-6703-FC2E-3ABA-31419C6E6E9A}"/>
              </a:ext>
            </a:extLst>
          </p:cNvPr>
          <p:cNvSpPr txBox="1"/>
          <p:nvPr/>
        </p:nvSpPr>
        <p:spPr>
          <a:xfrm>
            <a:off x="789708" y="1918728"/>
            <a:ext cx="7741227" cy="2031325"/>
          </a:xfrm>
          <a:prstGeom prst="rect">
            <a:avLst/>
          </a:prstGeom>
          <a:noFill/>
        </p:spPr>
        <p:txBody>
          <a:bodyPr wrap="square">
            <a:spAutoFit/>
          </a:bodyPr>
          <a:lstStyle/>
          <a:p>
            <a:r>
              <a:rPr lang="en-GB" i="1" dirty="0"/>
              <a:t>“The ways in which a given client can interact with a given server are described by a contract. A contract is the list of requests that a client can make of a server. Both must </a:t>
            </a:r>
            <a:r>
              <a:rPr lang="en-GB" i="1" dirty="0" err="1"/>
              <a:t>fulfill</a:t>
            </a:r>
            <a:r>
              <a:rPr lang="en-GB" i="1" dirty="0"/>
              <a:t> the contract: the client by making only those requests the contract specifies, and the server by responding appropriately to those requests. …For each such request, a set of signatures serves as the formal specification of the contract.”</a:t>
            </a:r>
            <a:endParaRPr lang="en-GB" dirty="0"/>
          </a:p>
          <a:p>
            <a:r>
              <a:rPr lang="en-GB" i="1" dirty="0"/>
              <a:t>—Wirfs-Brock, Wilkerson &amp; Wiener, Designing Object Oriented Software</a:t>
            </a:r>
            <a:endParaRPr lang="en-GB"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74B3-ACF4-631D-C9DF-39DA483D6237}"/>
              </a:ext>
            </a:extLst>
          </p:cNvPr>
          <p:cNvSpPr>
            <a:spLocks noGrp="1"/>
          </p:cNvSpPr>
          <p:nvPr>
            <p:ph type="title"/>
          </p:nvPr>
        </p:nvSpPr>
        <p:spPr/>
        <p:txBody>
          <a:bodyPr/>
          <a:lstStyle/>
          <a:p>
            <a:r>
              <a:rPr lang="en-US" dirty="0"/>
              <a:t>Contracts</a:t>
            </a:r>
          </a:p>
        </p:txBody>
      </p:sp>
      <p:sp>
        <p:nvSpPr>
          <p:cNvPr id="3" name="Content Placeholder 2">
            <a:extLst>
              <a:ext uri="{FF2B5EF4-FFF2-40B4-BE49-F238E27FC236}">
                <a16:creationId xmlns:a16="http://schemas.microsoft.com/office/drawing/2014/main" id="{3B073717-6839-F67D-0E4B-1E88CFB95DDD}"/>
              </a:ext>
            </a:extLst>
          </p:cNvPr>
          <p:cNvSpPr>
            <a:spLocks noGrp="1"/>
          </p:cNvSpPr>
          <p:nvPr>
            <p:ph idx="1"/>
          </p:nvPr>
        </p:nvSpPr>
        <p:spPr>
          <a:xfrm>
            <a:off x="644236" y="2399289"/>
            <a:ext cx="8229600" cy="2426657"/>
          </a:xfrm>
        </p:spPr>
        <p:txBody>
          <a:bodyPr>
            <a:normAutofit/>
          </a:bodyPr>
          <a:lstStyle/>
          <a:p>
            <a:r>
              <a:rPr lang="en-GB" dirty="0"/>
              <a:t>A class that all its clients view identically offers a single contract</a:t>
            </a:r>
          </a:p>
          <a:p>
            <a:pPr lvl="1"/>
            <a:r>
              <a:rPr lang="en-GB" dirty="0"/>
              <a:t>A class that inherits a contract should support it in its entirety.</a:t>
            </a:r>
          </a:p>
          <a:p>
            <a:pPr lvl="2"/>
            <a:r>
              <a:rPr lang="en-GB" dirty="0"/>
              <a:t>It should not cancel out any behaviour.</a:t>
            </a:r>
          </a:p>
          <a:p>
            <a:pPr lvl="1"/>
            <a:r>
              <a:rPr lang="en-GB" dirty="0"/>
              <a:t>A subclass may extend a superclass by adding new responsibilities and defining new contracts.</a:t>
            </a:r>
          </a:p>
          <a:p>
            <a:pPr lvl="1"/>
            <a:r>
              <a:rPr lang="en-GB" dirty="0"/>
              <a:t>A class that is viewed differently by clients can offer multiple contracts.</a:t>
            </a:r>
          </a:p>
          <a:p>
            <a:pPr lvl="1"/>
            <a:endParaRPr lang="en-GB" dirty="0"/>
          </a:p>
        </p:txBody>
      </p:sp>
    </p:spTree>
    <p:extLst>
      <p:ext uri="{BB962C8B-B14F-4D97-AF65-F5344CB8AC3E}">
        <p14:creationId xmlns:p14="http://schemas.microsoft.com/office/powerpoint/2010/main" val="3539462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Control Styles</a:t>
            </a:r>
          </a:p>
        </p:txBody>
      </p:sp>
      <p:pic>
        <p:nvPicPr>
          <p:cNvPr id="9" name="Picture 8" descr="A diagram of a flowchart&#10;&#10;AI-generated content may be incorrect.">
            <a:extLst>
              <a:ext uri="{FF2B5EF4-FFF2-40B4-BE49-F238E27FC236}">
                <a16:creationId xmlns:a16="http://schemas.microsoft.com/office/drawing/2014/main" id="{9E05ABB0-E374-1952-866A-445A29B9C95B}"/>
              </a:ext>
            </a:extLst>
          </p:cNvPr>
          <p:cNvPicPr>
            <a:picLocks noChangeAspect="1"/>
          </p:cNvPicPr>
          <p:nvPr/>
        </p:nvPicPr>
        <p:blipFill>
          <a:blip r:embed="rId3"/>
          <a:stretch>
            <a:fillRect/>
          </a:stretch>
        </p:blipFill>
        <p:spPr>
          <a:xfrm>
            <a:off x="685800" y="2259000"/>
            <a:ext cx="7772400" cy="29605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Key RDD Concepts</a:t>
            </a:r>
          </a:p>
        </p:txBody>
      </p:sp>
      <p:sp>
        <p:nvSpPr>
          <p:cNvPr id="7" name="TextBox 6">
            <a:extLst>
              <a:ext uri="{FF2B5EF4-FFF2-40B4-BE49-F238E27FC236}">
                <a16:creationId xmlns:a16="http://schemas.microsoft.com/office/drawing/2014/main" id="{A0CB149C-6100-D59F-BDFC-4BFE1779F7E4}"/>
              </a:ext>
            </a:extLst>
          </p:cNvPr>
          <p:cNvSpPr txBox="1"/>
          <p:nvPr/>
        </p:nvSpPr>
        <p:spPr>
          <a:xfrm>
            <a:off x="955964" y="1602570"/>
            <a:ext cx="4572000" cy="369332"/>
          </a:xfrm>
          <a:prstGeom prst="rect">
            <a:avLst/>
          </a:prstGeom>
          <a:noFill/>
        </p:spPr>
        <p:txBody>
          <a:bodyPr wrap="square">
            <a:spAutoFit/>
          </a:bodyPr>
          <a:lstStyle/>
          <a:p>
            <a:pPr marL="285750" indent="-285750">
              <a:buFont typeface="Arial" panose="020B0604020202020204" pitchFamily="34" charset="0"/>
              <a:buChar char="•"/>
            </a:pPr>
            <a:r>
              <a:rPr lang="en-GB" dirty="0"/>
              <a:t>Responsibilities</a:t>
            </a:r>
            <a:endParaRPr lang="en-US" dirty="0"/>
          </a:p>
        </p:txBody>
      </p:sp>
      <p:sp>
        <p:nvSpPr>
          <p:cNvPr id="9" name="TextBox 8">
            <a:extLst>
              <a:ext uri="{FF2B5EF4-FFF2-40B4-BE49-F238E27FC236}">
                <a16:creationId xmlns:a16="http://schemas.microsoft.com/office/drawing/2014/main" id="{ED55B976-068C-B732-0AC8-D9D40958C4DB}"/>
              </a:ext>
            </a:extLst>
          </p:cNvPr>
          <p:cNvSpPr txBox="1"/>
          <p:nvPr/>
        </p:nvSpPr>
        <p:spPr>
          <a:xfrm>
            <a:off x="955964" y="2156834"/>
            <a:ext cx="4572000" cy="369332"/>
          </a:xfrm>
          <a:prstGeom prst="rect">
            <a:avLst/>
          </a:prstGeom>
          <a:noFill/>
        </p:spPr>
        <p:txBody>
          <a:bodyPr wrap="square">
            <a:spAutoFit/>
          </a:bodyPr>
          <a:lstStyle/>
          <a:p>
            <a:pPr marL="285750" indent="-285750">
              <a:buFont typeface="Arial" panose="020B0604020202020204" pitchFamily="34" charset="0"/>
              <a:buChar char="•"/>
            </a:pPr>
            <a:r>
              <a:rPr lang="en-GB" dirty="0"/>
              <a:t>Roles</a:t>
            </a:r>
            <a:endParaRPr lang="en-US" dirty="0"/>
          </a:p>
        </p:txBody>
      </p:sp>
      <p:sp>
        <p:nvSpPr>
          <p:cNvPr id="11" name="TextBox 10">
            <a:extLst>
              <a:ext uri="{FF2B5EF4-FFF2-40B4-BE49-F238E27FC236}">
                <a16:creationId xmlns:a16="http://schemas.microsoft.com/office/drawing/2014/main" id="{77BB3092-0754-3C47-0D87-CEACAC220233}"/>
              </a:ext>
            </a:extLst>
          </p:cNvPr>
          <p:cNvSpPr txBox="1"/>
          <p:nvPr/>
        </p:nvSpPr>
        <p:spPr>
          <a:xfrm>
            <a:off x="955964" y="2711098"/>
            <a:ext cx="4572000" cy="369332"/>
          </a:xfrm>
          <a:prstGeom prst="rect">
            <a:avLst/>
          </a:prstGeom>
          <a:noFill/>
        </p:spPr>
        <p:txBody>
          <a:bodyPr wrap="square">
            <a:spAutoFit/>
          </a:bodyPr>
          <a:lstStyle/>
          <a:p>
            <a:pPr marL="285750" indent="-285750">
              <a:buFont typeface="Arial" panose="020B0604020202020204" pitchFamily="34" charset="0"/>
              <a:buChar char="•"/>
            </a:pPr>
            <a:r>
              <a:rPr lang="en-GB" dirty="0"/>
              <a:t>Stereotypes</a:t>
            </a:r>
            <a:endParaRPr lang="en-US" dirty="0"/>
          </a:p>
        </p:txBody>
      </p:sp>
      <p:sp>
        <p:nvSpPr>
          <p:cNvPr id="13" name="TextBox 12">
            <a:extLst>
              <a:ext uri="{FF2B5EF4-FFF2-40B4-BE49-F238E27FC236}">
                <a16:creationId xmlns:a16="http://schemas.microsoft.com/office/drawing/2014/main" id="{E5D0BA5E-6ECF-F484-BCCD-1B1E0D24AB67}"/>
              </a:ext>
            </a:extLst>
          </p:cNvPr>
          <p:cNvSpPr txBox="1"/>
          <p:nvPr/>
        </p:nvSpPr>
        <p:spPr>
          <a:xfrm>
            <a:off x="955964" y="3265362"/>
            <a:ext cx="4572000" cy="369332"/>
          </a:xfrm>
          <a:prstGeom prst="rect">
            <a:avLst/>
          </a:prstGeom>
          <a:noFill/>
        </p:spPr>
        <p:txBody>
          <a:bodyPr wrap="square">
            <a:spAutoFit/>
          </a:bodyPr>
          <a:lstStyle/>
          <a:p>
            <a:pPr marL="285750" indent="-285750">
              <a:buFont typeface="Arial" panose="020B0604020202020204" pitchFamily="34" charset="0"/>
              <a:buChar char="•"/>
            </a:pPr>
            <a:r>
              <a:rPr lang="en-GB" dirty="0"/>
              <a:t>Collaborations</a:t>
            </a:r>
            <a:endParaRPr lang="en-US" dirty="0"/>
          </a:p>
        </p:txBody>
      </p:sp>
      <p:sp>
        <p:nvSpPr>
          <p:cNvPr id="15" name="TextBox 14">
            <a:extLst>
              <a:ext uri="{FF2B5EF4-FFF2-40B4-BE49-F238E27FC236}">
                <a16:creationId xmlns:a16="http://schemas.microsoft.com/office/drawing/2014/main" id="{4EE2C05B-9F9D-8B63-0750-74DD237AB42A}"/>
              </a:ext>
            </a:extLst>
          </p:cNvPr>
          <p:cNvSpPr txBox="1"/>
          <p:nvPr/>
        </p:nvSpPr>
        <p:spPr>
          <a:xfrm>
            <a:off x="955964" y="3863806"/>
            <a:ext cx="4572000" cy="369332"/>
          </a:xfrm>
          <a:prstGeom prst="rect">
            <a:avLst/>
          </a:prstGeom>
          <a:noFill/>
        </p:spPr>
        <p:txBody>
          <a:bodyPr wrap="square">
            <a:spAutoFit/>
          </a:bodyPr>
          <a:lstStyle/>
          <a:p>
            <a:pPr marL="285750" indent="-285750">
              <a:buFont typeface="Arial" panose="020B0604020202020204" pitchFamily="34" charset="0"/>
              <a:buChar char="•"/>
            </a:pPr>
            <a:r>
              <a:rPr lang="en-GB" dirty="0"/>
              <a:t>Contracts</a:t>
            </a:r>
            <a:endParaRPr lang="en-US" dirty="0"/>
          </a:p>
        </p:txBody>
      </p:sp>
      <p:sp>
        <p:nvSpPr>
          <p:cNvPr id="17" name="TextBox 16">
            <a:extLst>
              <a:ext uri="{FF2B5EF4-FFF2-40B4-BE49-F238E27FC236}">
                <a16:creationId xmlns:a16="http://schemas.microsoft.com/office/drawing/2014/main" id="{7A45A99C-80B9-70AD-9047-48D2006236B5}"/>
              </a:ext>
            </a:extLst>
          </p:cNvPr>
          <p:cNvSpPr txBox="1"/>
          <p:nvPr/>
        </p:nvSpPr>
        <p:spPr>
          <a:xfrm>
            <a:off x="955964" y="4475257"/>
            <a:ext cx="4572000" cy="369332"/>
          </a:xfrm>
          <a:prstGeom prst="rect">
            <a:avLst/>
          </a:prstGeom>
          <a:noFill/>
        </p:spPr>
        <p:txBody>
          <a:bodyPr wrap="square">
            <a:spAutoFit/>
          </a:bodyPr>
          <a:lstStyle/>
          <a:p>
            <a:pPr marL="285750" indent="-285750">
              <a:buFont typeface="Arial" panose="020B0604020202020204" pitchFamily="34" charset="0"/>
              <a:buChar char="•"/>
            </a:pPr>
            <a:r>
              <a:rPr lang="en-GB" dirty="0"/>
              <a:t>Control Styles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96593-5AC9-ADEA-2C67-C6FC0653F3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4BA38D-D1D4-433D-9733-0C99E78C6F79}"/>
              </a:ext>
            </a:extLst>
          </p:cNvPr>
          <p:cNvSpPr>
            <a:spLocks noGrp="1"/>
          </p:cNvSpPr>
          <p:nvPr>
            <p:ph type="title"/>
          </p:nvPr>
        </p:nvSpPr>
        <p:spPr/>
        <p:txBody>
          <a:bodyPr/>
          <a:lstStyle/>
          <a:p>
            <a:r>
              <a:rPr lang="en-GB" dirty="0"/>
              <a:t>Applying RDD</a:t>
            </a:r>
            <a:endParaRPr lang="en-US" dirty="0"/>
          </a:p>
        </p:txBody>
      </p:sp>
      <p:sp>
        <p:nvSpPr>
          <p:cNvPr id="5" name="Text Placeholder 4">
            <a:extLst>
              <a:ext uri="{FF2B5EF4-FFF2-40B4-BE49-F238E27FC236}">
                <a16:creationId xmlns:a16="http://schemas.microsoft.com/office/drawing/2014/main" id="{6B0E0DCC-45F3-2DAF-C17A-907FF7009966}"/>
              </a:ext>
            </a:extLst>
          </p:cNvPr>
          <p:cNvSpPr>
            <a:spLocks noGrp="1"/>
          </p:cNvSpPr>
          <p:nvPr>
            <p:ph type="body" idx="1"/>
          </p:nvPr>
        </p:nvSpPr>
        <p:spPr/>
        <p:txBody>
          <a:bodyPr/>
          <a:lstStyle/>
          <a:p>
            <a:r>
              <a:rPr lang="en-US" dirty="0"/>
              <a:t>How Do You Do This?</a:t>
            </a:r>
          </a:p>
        </p:txBody>
      </p:sp>
    </p:spTree>
    <p:extLst>
      <p:ext uri="{BB962C8B-B14F-4D97-AF65-F5344CB8AC3E}">
        <p14:creationId xmlns:p14="http://schemas.microsoft.com/office/powerpoint/2010/main" val="1494524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36420-A521-EECA-7AC4-2317C44ADDC2}"/>
              </a:ext>
            </a:extLst>
          </p:cNvPr>
          <p:cNvPicPr>
            <a:picLocks noChangeAspect="1"/>
          </p:cNvPicPr>
          <p:nvPr/>
        </p:nvPicPr>
        <p:blipFill>
          <a:blip r:embed="rId2"/>
          <a:stretch>
            <a:fillRect/>
          </a:stretch>
        </p:blipFill>
        <p:spPr>
          <a:xfrm>
            <a:off x="2783071" y="1749031"/>
            <a:ext cx="3214464" cy="3214464"/>
          </a:xfrm>
          <a:prstGeom prst="rect">
            <a:avLst/>
          </a:prstGeom>
        </p:spPr>
      </p:pic>
    </p:spTree>
    <p:extLst>
      <p:ext uri="{BB962C8B-B14F-4D97-AF65-F5344CB8AC3E}">
        <p14:creationId xmlns:p14="http://schemas.microsoft.com/office/powerpoint/2010/main" val="1943352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a:t>
            </a:r>
            <a:r>
              <a:rPr dirty="0"/>
              <a:t> </a:t>
            </a:r>
            <a:r>
              <a:rPr lang="en-GB" dirty="0"/>
              <a:t>QuestWorlds Contest Runner</a:t>
            </a:r>
            <a:endParaRPr dirty="0"/>
          </a:p>
        </p:txBody>
      </p:sp>
      <p:sp>
        <p:nvSpPr>
          <p:cNvPr id="3" name="Content Placeholder 2"/>
          <p:cNvSpPr>
            <a:spLocks noGrp="1"/>
          </p:cNvSpPr>
          <p:nvPr>
            <p:ph idx="1"/>
          </p:nvPr>
        </p:nvSpPr>
        <p:spPr>
          <a:xfrm>
            <a:off x="580104" y="2578509"/>
            <a:ext cx="3760839" cy="1700981"/>
          </a:xfrm>
        </p:spPr>
        <p:txBody>
          <a:bodyPr>
            <a:normAutofit/>
          </a:bodyPr>
          <a:lstStyle/>
          <a:p>
            <a:pPr>
              <a:defRPr sz="1800"/>
            </a:pPr>
            <a:r>
              <a:rPr lang="en-GB" dirty="0"/>
              <a:t>Example</a:t>
            </a:r>
            <a:r>
              <a:rPr dirty="0"/>
              <a:t> domain </a:t>
            </a:r>
            <a:endParaRPr lang="en-GB" dirty="0"/>
          </a:p>
          <a:p>
            <a:pPr>
              <a:defRPr sz="1800"/>
            </a:pPr>
            <a:r>
              <a:rPr lang="en-GB" dirty="0"/>
              <a:t>It has several procedures, but for this exercise, we will focus on modelling its simple resolution engine: </a:t>
            </a:r>
            <a:r>
              <a:rPr lang="en-GB" b="1" dirty="0"/>
              <a:t>contests</a:t>
            </a:r>
            <a:r>
              <a:rPr lang="en-GB" dirty="0"/>
              <a:t>.</a:t>
            </a:r>
            <a:endParaRPr dirty="0"/>
          </a:p>
        </p:txBody>
      </p:sp>
      <p:pic>
        <p:nvPicPr>
          <p:cNvPr id="1026" name="Picture 2">
            <a:extLst>
              <a:ext uri="{FF2B5EF4-FFF2-40B4-BE49-F238E27FC236}">
                <a16:creationId xmlns:a16="http://schemas.microsoft.com/office/drawing/2014/main" id="{60A2BA56-4AEE-39C4-5272-E0EF8CC56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058" y="1315729"/>
            <a:ext cx="3470787" cy="5206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07A393-C58E-4A22-7A9B-0C226474ED94}"/>
              </a:ext>
            </a:extLst>
          </p:cNvPr>
          <p:cNvSpPr txBox="1"/>
          <p:nvPr/>
        </p:nvSpPr>
        <p:spPr>
          <a:xfrm>
            <a:off x="231059" y="6244911"/>
            <a:ext cx="4340942" cy="276999"/>
          </a:xfrm>
          <a:prstGeom prst="rect">
            <a:avLst/>
          </a:prstGeom>
          <a:noFill/>
        </p:spPr>
        <p:txBody>
          <a:bodyPr wrap="square">
            <a:spAutoFit/>
          </a:bodyPr>
          <a:lstStyle/>
          <a:p>
            <a:r>
              <a:rPr lang="en-US" sz="1200" dirty="0"/>
              <a:t>https://</a:t>
            </a:r>
            <a:r>
              <a:rPr lang="en-US" sz="1200" dirty="0" err="1"/>
              <a:t>www.drivethrurpg.com</a:t>
            </a:r>
            <a:r>
              <a:rPr lang="en-US" sz="1200" dirty="0"/>
              <a:t>/</a:t>
            </a:r>
            <a:r>
              <a:rPr lang="en-US" sz="1200" dirty="0" err="1"/>
              <a:t>en</a:t>
            </a:r>
            <a:r>
              <a:rPr lang="en-US" sz="1200" dirty="0"/>
              <a:t>/product/509287/</a:t>
            </a:r>
            <a:r>
              <a:rPr lang="en-US" sz="1200" dirty="0" err="1"/>
              <a:t>questworlds</a:t>
            </a: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24E06-6756-3DAB-FFE5-E1F4E014115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9B32111-B242-B6CC-9AB5-36128CF78A52}"/>
              </a:ext>
            </a:extLst>
          </p:cNvPr>
          <p:cNvSpPr txBox="1"/>
          <p:nvPr/>
        </p:nvSpPr>
        <p:spPr>
          <a:xfrm>
            <a:off x="231059" y="6244911"/>
            <a:ext cx="4340942" cy="276999"/>
          </a:xfrm>
          <a:prstGeom prst="rect">
            <a:avLst/>
          </a:prstGeom>
          <a:noFill/>
        </p:spPr>
        <p:txBody>
          <a:bodyPr wrap="square">
            <a:spAutoFit/>
          </a:bodyPr>
          <a:lstStyle/>
          <a:p>
            <a:r>
              <a:rPr lang="en-US" sz="1200" dirty="0"/>
              <a:t>https://</a:t>
            </a:r>
            <a:r>
              <a:rPr lang="en-US" sz="1200" dirty="0" err="1"/>
              <a:t>www.drivethrurpg.com</a:t>
            </a:r>
            <a:r>
              <a:rPr lang="en-US" sz="1200" dirty="0"/>
              <a:t>/</a:t>
            </a:r>
            <a:r>
              <a:rPr lang="en-US" sz="1200" dirty="0" err="1"/>
              <a:t>en</a:t>
            </a:r>
            <a:r>
              <a:rPr lang="en-US" sz="1200" dirty="0"/>
              <a:t>/product/509287/</a:t>
            </a:r>
            <a:r>
              <a:rPr lang="en-US" sz="1200" dirty="0" err="1"/>
              <a:t>questworlds</a:t>
            </a:r>
            <a:endParaRPr lang="en-US" sz="1200" dirty="0"/>
          </a:p>
        </p:txBody>
      </p:sp>
      <p:pic>
        <p:nvPicPr>
          <p:cNvPr id="10" name="Picture 9" descr="A screenshot of a login form&#10;&#10;AI-generated content may be incorrect.">
            <a:extLst>
              <a:ext uri="{FF2B5EF4-FFF2-40B4-BE49-F238E27FC236}">
                <a16:creationId xmlns:a16="http://schemas.microsoft.com/office/drawing/2014/main" id="{F345477F-26D9-244E-F824-74F6CF36E605}"/>
              </a:ext>
            </a:extLst>
          </p:cNvPr>
          <p:cNvPicPr>
            <a:picLocks noChangeAspect="1"/>
          </p:cNvPicPr>
          <p:nvPr/>
        </p:nvPicPr>
        <p:blipFill>
          <a:blip r:embed="rId3"/>
          <a:stretch>
            <a:fillRect/>
          </a:stretch>
        </p:blipFill>
        <p:spPr>
          <a:xfrm>
            <a:off x="769434" y="1857067"/>
            <a:ext cx="7772400" cy="3601182"/>
          </a:xfrm>
          <a:prstGeom prst="rect">
            <a:avLst/>
          </a:prstGeom>
        </p:spPr>
      </p:pic>
    </p:spTree>
    <p:extLst>
      <p:ext uri="{BB962C8B-B14F-4D97-AF65-F5344CB8AC3E}">
        <p14:creationId xmlns:p14="http://schemas.microsoft.com/office/powerpoint/2010/main" val="3910597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3960086-AD43-7FCC-7E2B-784F5775FD61}"/>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DEB46B-CA7B-D5F6-3F61-54DCAC146CCE}"/>
              </a:ext>
            </a:extLst>
          </p:cNvPr>
          <p:cNvSpPr>
            <a:spLocks noGrp="1"/>
          </p:cNvSpPr>
          <p:nvPr>
            <p:ph type="title"/>
          </p:nvPr>
        </p:nvSpPr>
        <p:spPr>
          <a:xfrm>
            <a:off x="784514" y="942108"/>
            <a:ext cx="2442412" cy="4969113"/>
          </a:xfrm>
        </p:spPr>
        <p:txBody>
          <a:bodyPr anchor="ctr">
            <a:normAutofit/>
          </a:bodyPr>
          <a:lstStyle/>
          <a:p>
            <a:r>
              <a:rPr lang="en-GB" sz="2500" dirty="0">
                <a:solidFill>
                  <a:schemeClr val="tx2">
                    <a:lumMod val="75000"/>
                  </a:schemeClr>
                </a:solidFill>
              </a:rPr>
              <a:t>Step 1 – Write a Design Story</a:t>
            </a:r>
          </a:p>
        </p:txBody>
      </p:sp>
      <p:sp>
        <p:nvSpPr>
          <p:cNvPr id="33" name="Rectangle 3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35" name="Straight Connector 3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3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3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4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4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4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4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4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4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4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4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4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4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Content Placeholder 2">
            <a:extLst>
              <a:ext uri="{FF2B5EF4-FFF2-40B4-BE49-F238E27FC236}">
                <a16:creationId xmlns:a16="http://schemas.microsoft.com/office/drawing/2014/main" id="{FACA3A39-1B29-6960-BE4D-8475040360E0}"/>
              </a:ext>
            </a:extLst>
          </p:cNvPr>
          <p:cNvSpPr>
            <a:spLocks noGrp="1"/>
          </p:cNvSpPr>
          <p:nvPr>
            <p:ph idx="1"/>
          </p:nvPr>
        </p:nvSpPr>
        <p:spPr>
          <a:xfrm>
            <a:off x="3786796" y="942108"/>
            <a:ext cx="4841662" cy="4969114"/>
          </a:xfrm>
        </p:spPr>
        <p:txBody>
          <a:bodyPr anchor="ctr">
            <a:normAutofit/>
          </a:bodyPr>
          <a:lstStyle/>
          <a:p>
            <a:endParaRPr lang="en-GB" dirty="0">
              <a:solidFill>
                <a:schemeClr val="tx2">
                  <a:lumMod val="75000"/>
                </a:schemeClr>
              </a:solidFill>
            </a:endParaRPr>
          </a:p>
          <a:p>
            <a:r>
              <a:rPr lang="en-GB" dirty="0">
                <a:solidFill>
                  <a:schemeClr val="tx2">
                    <a:lumMod val="75000"/>
                  </a:schemeClr>
                </a:solidFill>
              </a:rPr>
              <a:t>A design story is a narrative about the system’s behaviour</a:t>
            </a:r>
          </a:p>
          <a:p>
            <a:r>
              <a:rPr lang="en-GB" dirty="0">
                <a:solidFill>
                  <a:schemeClr val="tx2">
                    <a:lumMod val="75000"/>
                  </a:schemeClr>
                </a:solidFill>
              </a:rPr>
              <a:t>Focus on:</a:t>
            </a:r>
          </a:p>
          <a:p>
            <a:pPr lvl="1"/>
            <a:r>
              <a:rPr lang="en-GB" dirty="0">
                <a:solidFill>
                  <a:schemeClr val="tx2">
                    <a:lumMod val="75000"/>
                  </a:schemeClr>
                </a:solidFill>
              </a:rPr>
              <a:t>Who’s involved</a:t>
            </a:r>
          </a:p>
          <a:p>
            <a:pPr lvl="1"/>
            <a:r>
              <a:rPr lang="en-GB" dirty="0">
                <a:solidFill>
                  <a:schemeClr val="tx2">
                    <a:lumMod val="75000"/>
                  </a:schemeClr>
                </a:solidFill>
              </a:rPr>
              <a:t>What they want to do</a:t>
            </a:r>
          </a:p>
          <a:p>
            <a:pPr lvl="1"/>
            <a:r>
              <a:rPr lang="en-GB" dirty="0">
                <a:solidFill>
                  <a:schemeClr val="tx2">
                    <a:lumMod val="75000"/>
                  </a:schemeClr>
                </a:solidFill>
              </a:rPr>
              <a:t>How the system supports them</a:t>
            </a:r>
          </a:p>
          <a:p>
            <a:pPr lvl="1"/>
            <a:r>
              <a:rPr lang="en-GB" dirty="0">
                <a:solidFill>
                  <a:schemeClr val="tx2">
                    <a:lumMod val="75000"/>
                  </a:schemeClr>
                </a:solidFill>
              </a:rPr>
              <a:t>Think like a script, not a spec</a:t>
            </a:r>
          </a:p>
          <a:p>
            <a:endParaRPr lang="en-GB" dirty="0">
              <a:solidFill>
                <a:schemeClr val="tx2">
                  <a:lumMod val="75000"/>
                </a:schemeClr>
              </a:solidFill>
            </a:endParaRPr>
          </a:p>
          <a:p>
            <a:r>
              <a:rPr lang="en-GB" dirty="0">
                <a:solidFill>
                  <a:schemeClr val="tx2">
                    <a:lumMod val="75000"/>
                  </a:schemeClr>
                </a:solidFill>
              </a:rPr>
              <a:t>Example structure: “When ___ wants to ___, the system should ___.” </a:t>
            </a:r>
          </a:p>
          <a:p>
            <a:pPr>
              <a:defRPr sz="1800"/>
            </a:pPr>
            <a:endParaRPr lang="en-GB" dirty="0">
              <a:solidFill>
                <a:schemeClr val="tx2">
                  <a:lumMod val="75000"/>
                </a:schemeClr>
              </a:solidFill>
            </a:endParaRPr>
          </a:p>
        </p:txBody>
      </p:sp>
    </p:spTree>
    <p:extLst>
      <p:ext uri="{BB962C8B-B14F-4D97-AF65-F5344CB8AC3E}">
        <p14:creationId xmlns:p14="http://schemas.microsoft.com/office/powerpoint/2010/main" val="4070397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4514" y="942108"/>
            <a:ext cx="2442412" cy="4969113"/>
          </a:xfrm>
        </p:spPr>
        <p:txBody>
          <a:bodyPr anchor="ctr">
            <a:normAutofit/>
          </a:bodyPr>
          <a:lstStyle/>
          <a:p>
            <a:r>
              <a:rPr lang="en-GB" sz="2500" dirty="0">
                <a:solidFill>
                  <a:schemeClr val="tx2">
                    <a:lumMod val="75000"/>
                  </a:schemeClr>
                </a:solidFill>
              </a:rPr>
              <a:t>Step 1 – Write a Design Story</a:t>
            </a:r>
          </a:p>
        </p:txBody>
      </p:sp>
      <p:sp>
        <p:nvSpPr>
          <p:cNvPr id="33" name="Rectangle 3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35" name="Straight Connector 3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3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3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4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4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4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4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4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4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4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4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4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4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Content Placeholder 2"/>
          <p:cNvSpPr>
            <a:spLocks noGrp="1"/>
          </p:cNvSpPr>
          <p:nvPr>
            <p:ph idx="1"/>
          </p:nvPr>
        </p:nvSpPr>
        <p:spPr>
          <a:xfrm>
            <a:off x="3786796" y="942108"/>
            <a:ext cx="4841662" cy="4969114"/>
          </a:xfrm>
        </p:spPr>
        <p:txBody>
          <a:bodyPr anchor="ctr">
            <a:normAutofit/>
          </a:bodyPr>
          <a:lstStyle/>
          <a:p>
            <a:pPr marL="0" indent="0">
              <a:buNone/>
              <a:defRPr sz="1800"/>
            </a:pPr>
            <a:r>
              <a:rPr lang="en-GB">
                <a:solidFill>
                  <a:schemeClr val="tx2">
                    <a:lumMod val="75000"/>
                  </a:schemeClr>
                </a:solidFill>
              </a:rPr>
              <a:t>A GM wants to run a QuestWorlds contest with a player. They open the QuestWorlds website and generate a session ID, which they share with their players. The GM creates a new contest by entering the prize and setting the Target Number for the resistance. A player joins the session and records an ability they believe will help them overcome the obstacle and its rating. The GM determines any stretch, situational modifiers, hindrances, and augments. The system rolls a D20 for both the GM. The system evaluates the results, adjudicates the winner, and determines possible consequences or benefits. The outcome is shared with the GM and the Player.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7175DF3-C8F8-C944-D721-1B90A9BD0B6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C9BD27-CDF0-4602-053B-93FE3CEBB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5B69F-DE76-41A7-1DF9-F64BDF4A262B}"/>
              </a:ext>
            </a:extLst>
          </p:cNvPr>
          <p:cNvSpPr>
            <a:spLocks noGrp="1"/>
          </p:cNvSpPr>
          <p:nvPr>
            <p:ph type="title"/>
          </p:nvPr>
        </p:nvSpPr>
        <p:spPr>
          <a:xfrm>
            <a:off x="784514" y="942108"/>
            <a:ext cx="2442412" cy="4969113"/>
          </a:xfrm>
        </p:spPr>
        <p:txBody>
          <a:bodyPr anchor="ctr">
            <a:normAutofit/>
          </a:bodyPr>
          <a:lstStyle/>
          <a:p>
            <a:r>
              <a:rPr lang="en-GB" sz="2500" dirty="0"/>
              <a:t>Step 2 – Identify Themes</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BB6D24B6-38BF-56FB-6BC7-8D2B9ECB1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76670968-17E8-1623-2A0F-67C3DA5743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0C89583-5600-8184-237A-24BBDC71C1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2484B15E-CC77-5CBD-D807-BC10F5C2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60E6E360-7355-4A0A-8FB2-FE6D060BF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47310ED7-1C84-E671-66CA-FCF2014B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F69C429F-BBA2-DD48-7C22-E9D1CBC0B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E3D476D6-550C-B5E2-5C0A-66FC9891A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67FB49AF-1CD2-1045-1601-1991B73AF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E16365D2-DEED-7FB1-76D5-0CA2ECD6C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DCF5CD22-6EE2-750B-75C9-361201643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859F01BD-C18E-4657-E151-7F166065B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8338F438-1DDF-6964-481F-634F03EF6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69AAEE42-CBD8-5EF9-7D9C-DD36DEB4D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FC507799-2B9C-4C6E-9552-CF3B1F517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Content Placeholder 2">
            <a:extLst>
              <a:ext uri="{FF2B5EF4-FFF2-40B4-BE49-F238E27FC236}">
                <a16:creationId xmlns:a16="http://schemas.microsoft.com/office/drawing/2014/main" id="{A84CCDCC-60DC-277D-996F-B83EF57196A6}"/>
              </a:ext>
            </a:extLst>
          </p:cNvPr>
          <p:cNvSpPr>
            <a:spLocks noGrp="1"/>
          </p:cNvSpPr>
          <p:nvPr>
            <p:ph idx="1"/>
          </p:nvPr>
        </p:nvSpPr>
        <p:spPr>
          <a:xfrm>
            <a:off x="3690562" y="2952094"/>
            <a:ext cx="4884952" cy="898802"/>
          </a:xfrm>
        </p:spPr>
        <p:txBody>
          <a:bodyPr anchor="ctr">
            <a:normAutofit/>
          </a:bodyPr>
          <a:lstStyle/>
          <a:p>
            <a:r>
              <a:rPr lang="en-GB" dirty="0"/>
              <a:t>Pull out recurring or significant behavioural themes</a:t>
            </a:r>
          </a:p>
        </p:txBody>
      </p:sp>
      <p:sp>
        <p:nvSpPr>
          <p:cNvPr id="4" name="TextBox 3">
            <a:extLst>
              <a:ext uri="{FF2B5EF4-FFF2-40B4-BE49-F238E27FC236}">
                <a16:creationId xmlns:a16="http://schemas.microsoft.com/office/drawing/2014/main" id="{E272C102-173D-1432-E2C2-FCB1A9D0CEAF}"/>
              </a:ext>
            </a:extLst>
          </p:cNvPr>
          <p:cNvSpPr txBox="1"/>
          <p:nvPr/>
        </p:nvSpPr>
        <p:spPr>
          <a:xfrm>
            <a:off x="1810335" y="6329273"/>
            <a:ext cx="6921910" cy="246221"/>
          </a:xfrm>
          <a:prstGeom prst="rect">
            <a:avLst/>
          </a:prstGeom>
          <a:noFill/>
        </p:spPr>
        <p:txBody>
          <a:bodyPr wrap="square" rtlCol="0">
            <a:spAutoFit/>
          </a:bodyPr>
          <a:lstStyle/>
          <a:p>
            <a:pPr algn="r"/>
            <a:r>
              <a:rPr lang="en-GB" sz="1000" dirty="0"/>
              <a:t>Wirfs-Brock, R. and McKean, A. (2002). </a:t>
            </a:r>
            <a:r>
              <a:rPr lang="en-GB" sz="1000" i="1" dirty="0"/>
              <a:t>Object design: Roles, responsibilities, and collaborations</a:t>
            </a:r>
            <a:r>
              <a:rPr lang="en-GB" sz="1000" dirty="0"/>
              <a:t>. Boston, Mass: Addison-Wesley. </a:t>
            </a:r>
            <a:endParaRPr lang="en-GB" sz="1000" dirty="0">
              <a:effectLst/>
            </a:endParaRPr>
          </a:p>
        </p:txBody>
      </p:sp>
    </p:spTree>
    <p:extLst>
      <p:ext uri="{BB962C8B-B14F-4D97-AF65-F5344CB8AC3E}">
        <p14:creationId xmlns:p14="http://schemas.microsoft.com/office/powerpoint/2010/main" val="3331590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26E907D-1498-99CB-1672-3135C423BEB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287263-AD27-D2C0-0AFB-7C8BD0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0D998-C44A-8916-FC07-DD06D43516C7}"/>
              </a:ext>
            </a:extLst>
          </p:cNvPr>
          <p:cNvSpPr>
            <a:spLocks noGrp="1"/>
          </p:cNvSpPr>
          <p:nvPr>
            <p:ph type="title"/>
          </p:nvPr>
        </p:nvSpPr>
        <p:spPr>
          <a:xfrm>
            <a:off x="784514" y="942108"/>
            <a:ext cx="2442412" cy="4969113"/>
          </a:xfrm>
        </p:spPr>
        <p:txBody>
          <a:bodyPr anchor="ctr">
            <a:normAutofit/>
          </a:bodyPr>
          <a:lstStyle/>
          <a:p>
            <a:r>
              <a:rPr lang="en-GB" sz="2500" dirty="0"/>
              <a:t>Step 2 – Identify Themes</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F9D67F03-52A7-ED7B-AC41-05FEC7BA0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DFC85A2C-E1C7-A9B8-7260-F0B8ADABC4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6939571-7836-40AE-26CF-E14CFA5623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A9AA1A57-EDE9-5678-26D1-0684F9B6F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16825B08-F3CD-37E0-0B5A-C892CDFAF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697F4005-4D81-EA4F-5097-9C51D30AF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BEEF95CD-B21F-D80A-4B82-E092967AA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B906F2EF-9925-841F-8AEE-10E91C503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0868D66E-1817-E723-13F5-153F534C9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E35C27FF-215D-70F8-3D28-7E60167A0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6E53DF9B-8DB2-5A93-4194-88CFC76D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1C72D554-2562-1054-4B3D-FA6D1CB2A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843FEBD4-0396-0637-21BD-B2B81B10F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4F8A8D21-712E-22AB-4F84-BFB2AC280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65E72DD8-95D8-32E8-A39D-02B57DB5A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Content Placeholder 2">
            <a:extLst>
              <a:ext uri="{FF2B5EF4-FFF2-40B4-BE49-F238E27FC236}">
                <a16:creationId xmlns:a16="http://schemas.microsoft.com/office/drawing/2014/main" id="{5BED8420-6303-FD6B-02A8-D6937BDA66C8}"/>
              </a:ext>
            </a:extLst>
          </p:cNvPr>
          <p:cNvSpPr>
            <a:spLocks noGrp="1"/>
          </p:cNvSpPr>
          <p:nvPr>
            <p:ph idx="1"/>
          </p:nvPr>
        </p:nvSpPr>
        <p:spPr>
          <a:xfrm>
            <a:off x="3631971" y="947702"/>
            <a:ext cx="4884952" cy="4957923"/>
          </a:xfrm>
        </p:spPr>
        <p:txBody>
          <a:bodyPr anchor="ctr">
            <a:normAutofit/>
          </a:bodyPr>
          <a:lstStyle/>
          <a:p>
            <a:r>
              <a:rPr lang="en-GB" dirty="0"/>
              <a:t>Within themes, look for candidates based on perspectives</a:t>
            </a:r>
          </a:p>
          <a:p>
            <a:pPr lvl="1"/>
            <a:r>
              <a:rPr lang="en-GB" dirty="0"/>
              <a:t>The work your system performs</a:t>
            </a:r>
          </a:p>
          <a:p>
            <a:pPr lvl="1"/>
            <a:r>
              <a:rPr lang="en-GB" dirty="0"/>
              <a:t>Things directly affected by or connected to the application (other software, physical machinery, hardware devices)</a:t>
            </a:r>
          </a:p>
          <a:p>
            <a:pPr lvl="1"/>
            <a:r>
              <a:rPr lang="en-GB" dirty="0"/>
              <a:t>Information that flows through your software</a:t>
            </a:r>
          </a:p>
          <a:p>
            <a:pPr lvl="1"/>
            <a:r>
              <a:rPr lang="en-GB" dirty="0"/>
              <a:t>Decision-making, control, and coordination activities</a:t>
            </a:r>
          </a:p>
          <a:p>
            <a:pPr lvl="1"/>
            <a:r>
              <a:rPr lang="en-GB" dirty="0"/>
              <a:t>Structures and groups of objects</a:t>
            </a:r>
          </a:p>
          <a:p>
            <a:pPr lvl="1"/>
            <a:r>
              <a:rPr lang="en-GB" dirty="0"/>
              <a:t>Representations of real-world things that the application needs to know something about</a:t>
            </a:r>
          </a:p>
          <a:p>
            <a:pPr>
              <a:defRPr sz="1800"/>
            </a:pPr>
            <a:endParaRPr lang="en-GB" dirty="0">
              <a:solidFill>
                <a:schemeClr val="tx2">
                  <a:lumMod val="75000"/>
                </a:schemeClr>
              </a:solidFill>
            </a:endParaRPr>
          </a:p>
        </p:txBody>
      </p:sp>
      <p:sp>
        <p:nvSpPr>
          <p:cNvPr id="4" name="TextBox 3">
            <a:extLst>
              <a:ext uri="{FF2B5EF4-FFF2-40B4-BE49-F238E27FC236}">
                <a16:creationId xmlns:a16="http://schemas.microsoft.com/office/drawing/2014/main" id="{D623C3AE-5652-EBA8-1A60-B0693CDBA5E3}"/>
              </a:ext>
            </a:extLst>
          </p:cNvPr>
          <p:cNvSpPr txBox="1"/>
          <p:nvPr/>
        </p:nvSpPr>
        <p:spPr>
          <a:xfrm>
            <a:off x="1810335" y="6329273"/>
            <a:ext cx="6921910" cy="246221"/>
          </a:xfrm>
          <a:prstGeom prst="rect">
            <a:avLst/>
          </a:prstGeom>
          <a:noFill/>
        </p:spPr>
        <p:txBody>
          <a:bodyPr wrap="square" rtlCol="0">
            <a:spAutoFit/>
          </a:bodyPr>
          <a:lstStyle/>
          <a:p>
            <a:pPr algn="r"/>
            <a:r>
              <a:rPr lang="en-GB" sz="1000" dirty="0"/>
              <a:t>Wirfs-Brock, R. and McKean, A. (2002). </a:t>
            </a:r>
            <a:r>
              <a:rPr lang="en-GB" sz="1000" i="1" dirty="0"/>
              <a:t>Object design: Roles, responsibilities, and collaborations</a:t>
            </a:r>
            <a:r>
              <a:rPr lang="en-GB" sz="1000" dirty="0"/>
              <a:t>. Boston, Mass: Addison-Wesley. </a:t>
            </a:r>
            <a:endParaRPr lang="en-GB" sz="1000" dirty="0">
              <a:effectLst/>
            </a:endParaRPr>
          </a:p>
        </p:txBody>
      </p:sp>
    </p:spTree>
    <p:extLst>
      <p:ext uri="{BB962C8B-B14F-4D97-AF65-F5344CB8AC3E}">
        <p14:creationId xmlns:p14="http://schemas.microsoft.com/office/powerpoint/2010/main" val="4194976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676F057B-9128-7177-4881-446318DF4547}"/>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3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GB"/>
            </a:p>
          </p:txBody>
        </p:sp>
        <p:sp>
          <p:nvSpPr>
            <p:cNvPr id="3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GB"/>
            </a:p>
          </p:txBody>
        </p:sp>
        <p:sp>
          <p:nvSpPr>
            <p:cNvPr id="3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GB"/>
            </a:p>
          </p:txBody>
        </p:sp>
        <p:sp>
          <p:nvSpPr>
            <p:cNvPr id="3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GB"/>
            </a:p>
          </p:txBody>
        </p:sp>
        <p:sp>
          <p:nvSpPr>
            <p:cNvPr id="3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GB"/>
            </a:p>
          </p:txBody>
        </p:sp>
        <p:sp>
          <p:nvSpPr>
            <p:cNvPr id="3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GB"/>
            </a:p>
          </p:txBody>
        </p:sp>
        <p:sp>
          <p:nvSpPr>
            <p:cNvPr id="3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GB"/>
            </a:p>
          </p:txBody>
        </p:sp>
        <p:sp>
          <p:nvSpPr>
            <p:cNvPr id="3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GB"/>
            </a:p>
          </p:txBody>
        </p:sp>
        <p:sp>
          <p:nvSpPr>
            <p:cNvPr id="4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GB"/>
            </a:p>
          </p:txBody>
        </p:sp>
        <p:sp>
          <p:nvSpPr>
            <p:cNvPr id="4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GB"/>
            </a:p>
          </p:txBody>
        </p:sp>
        <p:sp>
          <p:nvSpPr>
            <p:cNvPr id="4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GB"/>
            </a:p>
          </p:txBody>
        </p:sp>
        <p:sp>
          <p:nvSpPr>
            <p:cNvPr id="4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GB"/>
            </a:p>
          </p:txBody>
        </p:sp>
      </p:grpSp>
      <p:grpSp>
        <p:nvGrpSpPr>
          <p:cNvPr id="45" name="Group 4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GB"/>
            </a:p>
          </p:txBody>
        </p:sp>
        <p:sp>
          <p:nvSpPr>
            <p:cNvPr id="4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GB"/>
            </a:p>
          </p:txBody>
        </p:sp>
        <p:sp>
          <p:nvSpPr>
            <p:cNvPr id="4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GB"/>
            </a:p>
          </p:txBody>
        </p:sp>
        <p:sp>
          <p:nvSpPr>
            <p:cNvPr id="4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GB"/>
            </a:p>
          </p:txBody>
        </p:sp>
        <p:sp>
          <p:nvSpPr>
            <p:cNvPr id="5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GB"/>
            </a:p>
          </p:txBody>
        </p:sp>
        <p:sp>
          <p:nvSpPr>
            <p:cNvPr id="5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GB"/>
            </a:p>
          </p:txBody>
        </p:sp>
        <p:sp>
          <p:nvSpPr>
            <p:cNvPr id="5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GB"/>
            </a:p>
          </p:txBody>
        </p:sp>
        <p:sp>
          <p:nvSpPr>
            <p:cNvPr id="5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GB"/>
            </a:p>
          </p:txBody>
        </p:sp>
        <p:sp>
          <p:nvSpPr>
            <p:cNvPr id="5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GB"/>
            </a:p>
          </p:txBody>
        </p:sp>
        <p:sp>
          <p:nvSpPr>
            <p:cNvPr id="5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GB"/>
            </a:p>
          </p:txBody>
        </p:sp>
        <p:sp>
          <p:nvSpPr>
            <p:cNvPr id="5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GB"/>
            </a:p>
          </p:txBody>
        </p:sp>
        <p:sp>
          <p:nvSpPr>
            <p:cNvPr id="5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GB"/>
            </a:p>
          </p:txBody>
        </p:sp>
      </p:grpSp>
      <p:sp>
        <p:nvSpPr>
          <p:cNvPr id="59" name="Rectangle 5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61"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GB"/>
          </a:p>
        </p:txBody>
      </p:sp>
      <p:sp useBgFill="1">
        <p:nvSpPr>
          <p:cNvPr id="63" name="Rectangle 62">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66"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GB"/>
            </a:p>
          </p:txBody>
        </p:sp>
        <p:sp>
          <p:nvSpPr>
            <p:cNvPr id="67"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GB"/>
            </a:p>
          </p:txBody>
        </p:sp>
        <p:sp>
          <p:nvSpPr>
            <p:cNvPr id="68"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GB"/>
            </a:p>
          </p:txBody>
        </p:sp>
        <p:sp>
          <p:nvSpPr>
            <p:cNvPr id="69"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GB"/>
            </a:p>
          </p:txBody>
        </p:sp>
        <p:sp>
          <p:nvSpPr>
            <p:cNvPr id="70"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GB"/>
            </a:p>
          </p:txBody>
        </p:sp>
        <p:sp>
          <p:nvSpPr>
            <p:cNvPr id="71"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GB"/>
            </a:p>
          </p:txBody>
        </p:sp>
        <p:sp>
          <p:nvSpPr>
            <p:cNvPr id="72"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GB"/>
            </a:p>
          </p:txBody>
        </p:sp>
        <p:sp>
          <p:nvSpPr>
            <p:cNvPr id="73"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GB"/>
            </a:p>
          </p:txBody>
        </p:sp>
        <p:sp>
          <p:nvSpPr>
            <p:cNvPr id="74"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GB"/>
            </a:p>
          </p:txBody>
        </p:sp>
        <p:sp>
          <p:nvSpPr>
            <p:cNvPr id="75"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GB"/>
            </a:p>
          </p:txBody>
        </p:sp>
        <p:sp>
          <p:nvSpPr>
            <p:cNvPr id="76"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GB"/>
            </a:p>
          </p:txBody>
        </p:sp>
        <p:sp>
          <p:nvSpPr>
            <p:cNvPr id="77"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GB"/>
            </a:p>
          </p:txBody>
        </p:sp>
      </p:grpSp>
      <p:sp>
        <p:nvSpPr>
          <p:cNvPr id="2" name="Title 1">
            <a:extLst>
              <a:ext uri="{FF2B5EF4-FFF2-40B4-BE49-F238E27FC236}">
                <a16:creationId xmlns:a16="http://schemas.microsoft.com/office/drawing/2014/main" id="{FE2B887C-3DF2-B0D6-A502-4B6CC7BA68C5}"/>
              </a:ext>
            </a:extLst>
          </p:cNvPr>
          <p:cNvSpPr>
            <a:spLocks noGrp="1"/>
          </p:cNvSpPr>
          <p:nvPr>
            <p:ph type="title"/>
          </p:nvPr>
        </p:nvSpPr>
        <p:spPr>
          <a:xfrm>
            <a:off x="1941909" y="4529540"/>
            <a:ext cx="6686550" cy="1162423"/>
          </a:xfrm>
        </p:spPr>
        <p:txBody>
          <a:bodyPr vert="horz" lIns="91440" tIns="45720" rIns="91440" bIns="45720" rtlCol="0" anchor="b">
            <a:normAutofit/>
          </a:bodyPr>
          <a:lstStyle/>
          <a:p>
            <a:pPr>
              <a:lnSpc>
                <a:spcPct val="90000"/>
              </a:lnSpc>
            </a:pPr>
            <a:r>
              <a:rPr lang="en-US" sz="4200"/>
              <a:t>Step 2 – Identify Themes</a:t>
            </a:r>
          </a:p>
        </p:txBody>
      </p:sp>
      <p:grpSp>
        <p:nvGrpSpPr>
          <p:cNvPr id="79" name="Group 78">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80"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GB"/>
            </a:p>
          </p:txBody>
        </p:sp>
        <p:sp>
          <p:nvSpPr>
            <p:cNvPr id="81"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GB"/>
            </a:p>
          </p:txBody>
        </p:sp>
        <p:sp>
          <p:nvSpPr>
            <p:cNvPr id="82"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GB"/>
            </a:p>
          </p:txBody>
        </p:sp>
        <p:sp>
          <p:nvSpPr>
            <p:cNvPr id="83"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GB"/>
            </a:p>
          </p:txBody>
        </p:sp>
        <p:sp>
          <p:nvSpPr>
            <p:cNvPr id="84"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GB"/>
            </a:p>
          </p:txBody>
        </p:sp>
        <p:sp>
          <p:nvSpPr>
            <p:cNvPr id="85"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GB"/>
            </a:p>
          </p:txBody>
        </p:sp>
        <p:sp>
          <p:nvSpPr>
            <p:cNvPr id="86"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GB"/>
            </a:p>
          </p:txBody>
        </p:sp>
        <p:sp>
          <p:nvSpPr>
            <p:cNvPr id="87"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GB"/>
            </a:p>
          </p:txBody>
        </p:sp>
        <p:sp>
          <p:nvSpPr>
            <p:cNvPr id="88"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GB"/>
            </a:p>
          </p:txBody>
        </p:sp>
        <p:sp>
          <p:nvSpPr>
            <p:cNvPr id="89"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GB"/>
            </a:p>
          </p:txBody>
        </p:sp>
        <p:sp>
          <p:nvSpPr>
            <p:cNvPr id="90"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GB"/>
            </a:p>
          </p:txBody>
        </p:sp>
        <p:sp>
          <p:nvSpPr>
            <p:cNvPr id="91"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GB"/>
            </a:p>
          </p:txBody>
        </p:sp>
      </p:grpSp>
      <p:sp>
        <p:nvSpPr>
          <p:cNvPr id="93" name="Rectangle 92">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95"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GB"/>
          </a:p>
        </p:txBody>
      </p:sp>
      <p:graphicFrame>
        <p:nvGraphicFramePr>
          <p:cNvPr id="11" name="Table 10">
            <a:extLst>
              <a:ext uri="{FF2B5EF4-FFF2-40B4-BE49-F238E27FC236}">
                <a16:creationId xmlns:a16="http://schemas.microsoft.com/office/drawing/2014/main" id="{60F6801D-21C4-0B56-BA0A-B0AA949765A6}"/>
              </a:ext>
            </a:extLst>
          </p:cNvPr>
          <p:cNvGraphicFramePr>
            <a:graphicFrameLocks noGrp="1"/>
          </p:cNvGraphicFramePr>
          <p:nvPr>
            <p:extLst>
              <p:ext uri="{D42A27DB-BD31-4B8C-83A1-F6EECF244321}">
                <p14:modId xmlns:p14="http://schemas.microsoft.com/office/powerpoint/2010/main" val="1401979569"/>
              </p:ext>
            </p:extLst>
          </p:nvPr>
        </p:nvGraphicFramePr>
        <p:xfrm>
          <a:off x="1941909" y="983871"/>
          <a:ext cx="6722033" cy="3206844"/>
        </p:xfrm>
        <a:graphic>
          <a:graphicData uri="http://schemas.openxmlformats.org/drawingml/2006/table">
            <a:tbl>
              <a:tblPr firstRow="1" bandRow="1">
                <a:noFill/>
                <a:tableStyleId>{7E9639D4-E3E2-4D34-9284-5A2195B3D0D7}</a:tableStyleId>
              </a:tblPr>
              <a:tblGrid>
                <a:gridCol w="2455317">
                  <a:extLst>
                    <a:ext uri="{9D8B030D-6E8A-4147-A177-3AD203B41FA5}">
                      <a16:colId xmlns:a16="http://schemas.microsoft.com/office/drawing/2014/main" val="3220240053"/>
                    </a:ext>
                  </a:extLst>
                </a:gridCol>
                <a:gridCol w="2350556">
                  <a:extLst>
                    <a:ext uri="{9D8B030D-6E8A-4147-A177-3AD203B41FA5}">
                      <a16:colId xmlns:a16="http://schemas.microsoft.com/office/drawing/2014/main" val="114978873"/>
                    </a:ext>
                  </a:extLst>
                </a:gridCol>
                <a:gridCol w="1916160">
                  <a:extLst>
                    <a:ext uri="{9D8B030D-6E8A-4147-A177-3AD203B41FA5}">
                      <a16:colId xmlns:a16="http://schemas.microsoft.com/office/drawing/2014/main" val="68809187"/>
                    </a:ext>
                  </a:extLst>
                </a:gridCol>
              </a:tblGrid>
              <a:tr h="266222">
                <a:tc>
                  <a:txBody>
                    <a:bodyPr/>
                    <a:lstStyle/>
                    <a:p>
                      <a:r>
                        <a:rPr lang="en-US" sz="1000" b="0" cap="none" spc="0" dirty="0">
                          <a:solidFill>
                            <a:schemeClr val="tx1"/>
                          </a:solidFill>
                        </a:rPr>
                        <a:t>Theme</a:t>
                      </a:r>
                    </a:p>
                  </a:txBody>
                  <a:tcPr marL="60249" marR="60249" marT="42175" marB="42175">
                    <a:lnL w="12700" cmpd="sng">
                      <a:noFill/>
                    </a:lnL>
                    <a:lnR w="12700" cmpd="sng">
                      <a:noFill/>
                    </a:lnR>
                    <a:lnT w="28575" cap="flat" cmpd="sng" algn="ctr">
                      <a:solidFill>
                        <a:schemeClr val="tx1"/>
                      </a:solidFill>
                      <a:prstDash val="solid"/>
                    </a:lnT>
                    <a:lnB w="38100" cmpd="sng">
                      <a:noFill/>
                    </a:lnB>
                    <a:noFill/>
                  </a:tcPr>
                </a:tc>
                <a:tc>
                  <a:txBody>
                    <a:bodyPr/>
                    <a:lstStyle/>
                    <a:p>
                      <a:r>
                        <a:rPr lang="en-US" sz="1000" b="0" cap="none" spc="0">
                          <a:solidFill>
                            <a:schemeClr val="tx1"/>
                          </a:solidFill>
                        </a:rPr>
                        <a:t>Perspective</a:t>
                      </a:r>
                    </a:p>
                  </a:txBody>
                  <a:tcPr marL="60249" marR="60249" marT="42175" marB="42175">
                    <a:lnL w="12700" cmpd="sng">
                      <a:noFill/>
                    </a:lnL>
                    <a:lnR w="12700" cmpd="sng">
                      <a:noFill/>
                    </a:lnR>
                    <a:lnT w="28575" cap="flat" cmpd="sng" algn="ctr">
                      <a:solidFill>
                        <a:schemeClr val="tx1"/>
                      </a:solidFill>
                      <a:prstDash val="solid"/>
                    </a:lnT>
                    <a:lnB w="38100" cmpd="sng">
                      <a:noFill/>
                    </a:lnB>
                    <a:noFill/>
                  </a:tcPr>
                </a:tc>
                <a:tc>
                  <a:txBody>
                    <a:bodyPr/>
                    <a:lstStyle/>
                    <a:p>
                      <a:r>
                        <a:rPr lang="en-US" sz="1000" b="0" cap="none" spc="0">
                          <a:solidFill>
                            <a:schemeClr val="tx1"/>
                          </a:solidFill>
                        </a:rPr>
                        <a:t>Candidates</a:t>
                      </a:r>
                    </a:p>
                  </a:txBody>
                  <a:tcPr marL="60249" marR="60249" marT="42175" marB="42175">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775352347"/>
                  </a:ext>
                </a:extLst>
              </a:tr>
              <a:tr h="99957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000" b="1" cap="none" spc="0">
                          <a:solidFill>
                            <a:schemeClr val="tx1"/>
                          </a:solidFill>
                        </a:rPr>
                        <a:t>Session creation</a:t>
                      </a:r>
                      <a:r>
                        <a:rPr lang="en-GB" sz="1000" cap="none" spc="0">
                          <a:solidFill>
                            <a:schemeClr val="tx1"/>
                          </a:solidFill>
                        </a:rPr>
                        <a:t>: Facilitating temporary, shareable play spaces</a:t>
                      </a:r>
                    </a:p>
                  </a:txBody>
                  <a:tcPr marL="60249" marR="60249" marT="42175" marB="42175">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1000" cap="none" spc="0">
                          <a:solidFill>
                            <a:schemeClr val="tx1"/>
                          </a:solidFill>
                        </a:rPr>
                        <a:t>The work our system performs</a:t>
                      </a:r>
                    </a:p>
                    <a:p>
                      <a:endParaRPr lang="en-GB" sz="1000" cap="none" spc="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000" cap="none" spc="0">
                          <a:solidFill>
                            <a:schemeClr val="tx1"/>
                          </a:solidFill>
                        </a:rPr>
                        <a:t>Structures and groups of objects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000" cap="none" spc="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Information that flows through the system</a:t>
                      </a:r>
                      <a:endParaRPr lang="en-GB" sz="1000" cap="none" spc="0">
                        <a:solidFill>
                          <a:schemeClr val="tx1"/>
                        </a:solidFill>
                      </a:endParaRPr>
                    </a:p>
                    <a:p>
                      <a:endParaRPr lang="en-GB" sz="1000" cap="none" spc="0">
                        <a:solidFill>
                          <a:schemeClr val="tx1"/>
                        </a:solidFill>
                      </a:endParaRPr>
                    </a:p>
                  </a:txBody>
                  <a:tcPr marL="60249" marR="60249" marT="42175" marB="42175">
                    <a:lnL w="12700" cmpd="sng">
                      <a:noFill/>
                      <a:prstDash val="solid"/>
                    </a:lnL>
                    <a:lnR w="12700" cmpd="sng">
                      <a:noFill/>
                      <a:prstDash val="solid"/>
                    </a:lnR>
                    <a:lnT w="38100" cmpd="sng">
                      <a:noFill/>
                    </a:lnT>
                    <a:lnB w="12700" cap="flat" cmpd="sng" algn="ctr">
                      <a:noFill/>
                      <a:prstDash val="solid"/>
                    </a:lnB>
                    <a:noFill/>
                  </a:tcPr>
                </a:tc>
                <a:tc>
                  <a:txBody>
                    <a:bodyPr/>
                    <a:lstStyle/>
                    <a:p>
                      <a:endParaRPr lang="en-US" sz="1000" cap="none" spc="0">
                        <a:solidFill>
                          <a:schemeClr val="tx1"/>
                        </a:solidFill>
                      </a:endParaRPr>
                    </a:p>
                  </a:txBody>
                  <a:tcPr marL="60249" marR="60249" marT="42175" marB="42175">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504411247"/>
                  </a:ext>
                </a:extLst>
              </a:tr>
              <a:tr h="471561">
                <a:tc>
                  <a:txBody>
                    <a:bodyPr/>
                    <a:lstStyle/>
                    <a:p>
                      <a:r>
                        <a:rPr lang="en-US" sz="800" b="1" cap="none" spc="0">
                          <a:solidFill>
                            <a:schemeClr val="tx1"/>
                          </a:solidFill>
                        </a:rPr>
                        <a:t>Contest Framing</a:t>
                      </a:r>
                      <a:r>
                        <a:rPr lang="en-US" sz="800" cap="none" spc="0">
                          <a:solidFill>
                            <a:schemeClr val="tx1"/>
                          </a:solidFill>
                        </a:rPr>
                        <a:t>: creating the details of a contest</a:t>
                      </a:r>
                    </a:p>
                  </a:txBody>
                  <a:tcPr marL="60249" marR="60249" marT="42175" marB="4217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cap="none" spc="0">
                          <a:solidFill>
                            <a:schemeClr val="tx1"/>
                          </a:solidFill>
                        </a:rPr>
                        <a:t>The work our system performs</a:t>
                      </a:r>
                    </a:p>
                    <a:p>
                      <a:endParaRPr lang="en-US" sz="800" cap="none" spc="0">
                        <a:solidFill>
                          <a:schemeClr val="tx1"/>
                        </a:solidFill>
                      </a:endParaRPr>
                    </a:p>
                    <a:p>
                      <a:r>
                        <a:rPr lang="en-US" sz="800" cap="none" spc="0">
                          <a:solidFill>
                            <a:schemeClr val="tx1"/>
                          </a:solidFill>
                        </a:rPr>
                        <a:t>Information that flows through the system</a:t>
                      </a:r>
                    </a:p>
                  </a:txBody>
                  <a:tcPr marL="60249" marR="60249" marT="42175" marB="4217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sz="800" cap="none" spc="0">
                        <a:solidFill>
                          <a:schemeClr val="tx1"/>
                        </a:solidFill>
                      </a:endParaRPr>
                    </a:p>
                  </a:txBody>
                  <a:tcPr marL="60249" marR="60249" marT="42175" marB="4217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286819078"/>
                  </a:ext>
                </a:extLst>
              </a:tr>
              <a:tr h="706235">
                <a:tc>
                  <a:txBody>
                    <a:bodyPr/>
                    <a:lstStyle/>
                    <a:p>
                      <a:r>
                        <a:rPr lang="en-US" sz="1000" b="1" cap="none" spc="0" dirty="0">
                          <a:solidFill>
                            <a:schemeClr val="tx1"/>
                          </a:solidFill>
                        </a:rPr>
                        <a:t>Dice Rolling</a:t>
                      </a:r>
                      <a:r>
                        <a:rPr lang="en-US" sz="1000" cap="none" spc="0" dirty="0">
                          <a:solidFill>
                            <a:schemeClr val="tx1"/>
                          </a:solidFill>
                        </a:rPr>
                        <a:t>: emulating rolling the dice</a:t>
                      </a:r>
                    </a:p>
                  </a:txBody>
                  <a:tcPr marL="60249" marR="60249" marT="42175" marB="42175">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The work our system performs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cap="none" spc="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Information that flows through the system</a:t>
                      </a:r>
                    </a:p>
                    <a:p>
                      <a:endParaRPr lang="en-US" sz="1000" cap="none" spc="0">
                        <a:solidFill>
                          <a:schemeClr val="tx1"/>
                        </a:solidFill>
                      </a:endParaRPr>
                    </a:p>
                  </a:txBody>
                  <a:tcPr marL="60249" marR="60249" marT="42175" marB="42175">
                    <a:lnL w="12700" cmpd="sng">
                      <a:noFill/>
                      <a:prstDash val="solid"/>
                    </a:lnL>
                    <a:lnR w="12700" cmpd="sng">
                      <a:noFill/>
                      <a:prstDash val="solid"/>
                    </a:lnR>
                    <a:lnT w="12700" cmpd="sng">
                      <a:noFill/>
                      <a:prstDash val="solid"/>
                    </a:lnT>
                    <a:lnB w="12700" cap="flat" cmpd="sng" algn="ctr">
                      <a:noFill/>
                      <a:prstDash val="solid"/>
                    </a:lnB>
                    <a:noFill/>
                  </a:tcPr>
                </a:tc>
                <a:tc>
                  <a:txBody>
                    <a:bodyPr/>
                    <a:lstStyle/>
                    <a:p>
                      <a:endParaRPr lang="en-US" sz="1000" cap="none" spc="0">
                        <a:solidFill>
                          <a:schemeClr val="tx1"/>
                        </a:solidFill>
                      </a:endParaRPr>
                    </a:p>
                  </a:txBody>
                  <a:tcPr marL="60249" marR="60249" marT="42175" marB="42175">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574589318"/>
                  </a:ext>
                </a:extLst>
              </a:tr>
              <a:tr h="47156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cap="none" spc="0">
                          <a:solidFill>
                            <a:schemeClr val="tx1"/>
                          </a:solidFill>
                        </a:rPr>
                        <a:t>Adjudication</a:t>
                      </a:r>
                      <a:r>
                        <a:rPr lang="en-US" sz="800" cap="none" spc="0">
                          <a:solidFill>
                            <a:schemeClr val="tx1"/>
                          </a:solidFill>
                        </a:rPr>
                        <a:t>: determining the result by rolling the dice</a:t>
                      </a:r>
                    </a:p>
                  </a:txBody>
                  <a:tcPr marL="60249" marR="60249" marT="42175" marB="4217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cap="none" spc="0">
                          <a:solidFill>
                            <a:schemeClr val="tx1"/>
                          </a:solidFill>
                        </a:rPr>
                        <a:t>The work our system performs</a:t>
                      </a:r>
                    </a:p>
                    <a:p>
                      <a:endParaRPr lang="en-US" sz="800" cap="none" spc="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cap="none" spc="0">
                          <a:solidFill>
                            <a:schemeClr val="tx1"/>
                          </a:solidFill>
                        </a:rPr>
                        <a:t>Information that flows through the system</a:t>
                      </a:r>
                    </a:p>
                  </a:txBody>
                  <a:tcPr marL="60249" marR="60249" marT="42175" marB="4217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sz="800" cap="none" spc="0" dirty="0">
                        <a:solidFill>
                          <a:schemeClr val="tx1"/>
                        </a:solidFill>
                      </a:endParaRPr>
                    </a:p>
                  </a:txBody>
                  <a:tcPr marL="60249" marR="60249" marT="42175" marB="42175">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170175002"/>
                  </a:ext>
                </a:extLst>
              </a:tr>
            </a:tbl>
          </a:graphicData>
        </a:graphic>
      </p:graphicFrame>
    </p:spTree>
    <p:extLst>
      <p:ext uri="{BB962C8B-B14F-4D97-AF65-F5344CB8AC3E}">
        <p14:creationId xmlns:p14="http://schemas.microsoft.com/office/powerpoint/2010/main" val="1768878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001EFE0-7A41-5F2B-2F07-FB386D15BE06}"/>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197DB-F886-882E-51E2-AE07EC7D74B1}"/>
              </a:ext>
            </a:extLst>
          </p:cNvPr>
          <p:cNvSpPr>
            <a:spLocks noGrp="1"/>
          </p:cNvSpPr>
          <p:nvPr>
            <p:ph type="title"/>
          </p:nvPr>
        </p:nvSpPr>
        <p:spPr>
          <a:xfrm>
            <a:off x="784514" y="942108"/>
            <a:ext cx="2442412" cy="4969113"/>
          </a:xfrm>
        </p:spPr>
        <p:txBody>
          <a:bodyPr anchor="ctr">
            <a:normAutofit/>
          </a:bodyPr>
          <a:lstStyle/>
          <a:p>
            <a:r>
              <a:rPr lang="en-GB" sz="2500" dirty="0">
                <a:solidFill>
                  <a:schemeClr val="tx2">
                    <a:lumMod val="75000"/>
                  </a:schemeClr>
                </a:solidFill>
              </a:rPr>
              <a:t>Step 3 – Find Candidates</a:t>
            </a:r>
          </a:p>
        </p:txBody>
      </p:sp>
      <p:sp>
        <p:nvSpPr>
          <p:cNvPr id="33" name="Rectangle 3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35" name="Straight Connector 3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3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3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4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4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4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4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4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4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4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4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4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4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Content Placeholder 2">
            <a:extLst>
              <a:ext uri="{FF2B5EF4-FFF2-40B4-BE49-F238E27FC236}">
                <a16:creationId xmlns:a16="http://schemas.microsoft.com/office/drawing/2014/main" id="{014CF0E3-3DC9-7B6A-E36D-F413C55F35F8}"/>
              </a:ext>
            </a:extLst>
          </p:cNvPr>
          <p:cNvSpPr>
            <a:spLocks noGrp="1"/>
          </p:cNvSpPr>
          <p:nvPr>
            <p:ph idx="1"/>
          </p:nvPr>
        </p:nvSpPr>
        <p:spPr>
          <a:xfrm>
            <a:off x="3773218" y="1107801"/>
            <a:ext cx="4841662" cy="4969114"/>
          </a:xfrm>
        </p:spPr>
        <p:txBody>
          <a:bodyPr anchor="ctr">
            <a:normAutofit fontScale="92500"/>
          </a:bodyPr>
          <a:lstStyle/>
          <a:p>
            <a:pPr>
              <a:lnSpc>
                <a:spcPct val="90000"/>
              </a:lnSpc>
            </a:pPr>
            <a:r>
              <a:rPr lang="en-GB" sz="1700" dirty="0">
                <a:solidFill>
                  <a:schemeClr val="tx2">
                    <a:lumMod val="75000"/>
                  </a:schemeClr>
                </a:solidFill>
              </a:rPr>
              <a:t>Start naming candidate objects &amp; roles, not classes.</a:t>
            </a:r>
          </a:p>
          <a:p>
            <a:pPr>
              <a:lnSpc>
                <a:spcPct val="90000"/>
              </a:lnSpc>
            </a:pPr>
            <a:r>
              <a:rPr lang="en-GB" sz="1700" dirty="0">
                <a:solidFill>
                  <a:schemeClr val="tx2">
                    <a:lumMod val="75000"/>
                  </a:schemeClr>
                </a:solidFill>
              </a:rPr>
              <a:t>Describe candidates </a:t>
            </a:r>
            <a:r>
              <a:rPr lang="en-GB" sz="1700" i="1" dirty="0">
                <a:solidFill>
                  <a:schemeClr val="tx2">
                    <a:lumMod val="75000"/>
                  </a:schemeClr>
                </a:solidFill>
              </a:rPr>
              <a:t>by what they do</a:t>
            </a:r>
            <a:r>
              <a:rPr lang="en-GB" sz="1700" dirty="0">
                <a:solidFill>
                  <a:schemeClr val="tx2">
                    <a:lumMod val="75000"/>
                  </a:schemeClr>
                </a:solidFill>
              </a:rPr>
              <a:t>, not how they’re implemented</a:t>
            </a:r>
          </a:p>
          <a:p>
            <a:pPr>
              <a:lnSpc>
                <a:spcPct val="90000"/>
              </a:lnSpc>
            </a:pPr>
            <a:r>
              <a:rPr lang="en-GB" sz="1700" dirty="0">
                <a:solidFill>
                  <a:schemeClr val="tx2">
                    <a:lumMod val="75000"/>
                  </a:schemeClr>
                </a:solidFill>
              </a:rPr>
              <a:t>Encourage candidate names that reflect behaviour or responsibility</a:t>
            </a:r>
          </a:p>
          <a:p>
            <a:pPr lvl="1">
              <a:lnSpc>
                <a:spcPct val="90000"/>
              </a:lnSpc>
            </a:pPr>
            <a:r>
              <a:rPr lang="en-GB" sz="1700" dirty="0">
                <a:solidFill>
                  <a:schemeClr val="tx2">
                    <a:lumMod val="75000"/>
                  </a:schemeClr>
                </a:solidFill>
              </a:rPr>
              <a:t>Don't include patterns, etc, in names</a:t>
            </a:r>
          </a:p>
          <a:p>
            <a:pPr lvl="1">
              <a:lnSpc>
                <a:spcPct val="90000"/>
              </a:lnSpc>
            </a:pPr>
            <a:r>
              <a:rPr lang="en-GB" sz="1700" dirty="0">
                <a:solidFill>
                  <a:schemeClr val="tx2">
                    <a:lumMod val="75000"/>
                  </a:schemeClr>
                </a:solidFill>
              </a:rPr>
              <a:t>For services, look for verbs, doing words</a:t>
            </a:r>
          </a:p>
          <a:p>
            <a:pPr lvl="1">
              <a:lnSpc>
                <a:spcPct val="90000"/>
              </a:lnSpc>
            </a:pPr>
            <a:r>
              <a:rPr lang="en-GB" sz="1700" dirty="0">
                <a:solidFill>
                  <a:schemeClr val="tx2">
                    <a:lumMod val="75000"/>
                  </a:schemeClr>
                </a:solidFill>
              </a:rPr>
              <a:t>Names should encompass what it does </a:t>
            </a:r>
          </a:p>
          <a:p>
            <a:pPr lvl="1">
              <a:lnSpc>
                <a:spcPct val="90000"/>
              </a:lnSpc>
            </a:pPr>
            <a:r>
              <a:rPr lang="en-GB" sz="1700" dirty="0">
                <a:solidFill>
                  <a:schemeClr val="tx2">
                    <a:lumMod val="75000"/>
                  </a:schemeClr>
                </a:solidFill>
              </a:rPr>
              <a:t>Names should make sense across their lifecycle </a:t>
            </a:r>
          </a:p>
          <a:p>
            <a:pPr lvl="1">
              <a:lnSpc>
                <a:spcPct val="90000"/>
              </a:lnSpc>
            </a:pPr>
            <a:r>
              <a:rPr lang="en-GB" sz="1700" dirty="0">
                <a:solidFill>
                  <a:schemeClr val="tx2">
                    <a:lumMod val="75000"/>
                  </a:schemeClr>
                </a:solidFill>
              </a:rPr>
              <a:t>Don't duplicate </a:t>
            </a:r>
          </a:p>
          <a:p>
            <a:pPr lvl="1">
              <a:lnSpc>
                <a:spcPct val="90000"/>
              </a:lnSpc>
            </a:pPr>
            <a:r>
              <a:rPr lang="en-GB" sz="1700" dirty="0">
                <a:solidFill>
                  <a:schemeClr val="tx2">
                    <a:lumMod val="75000"/>
                  </a:schemeClr>
                </a:solidFill>
              </a:rPr>
              <a:t>Use adjectives to disambiguate </a:t>
            </a:r>
          </a:p>
          <a:p>
            <a:pPr lvl="1">
              <a:lnSpc>
                <a:spcPct val="90000"/>
              </a:lnSpc>
            </a:pPr>
            <a:r>
              <a:rPr lang="en-GB" sz="1700" dirty="0">
                <a:solidFill>
                  <a:schemeClr val="tx2">
                    <a:lumMod val="75000"/>
                  </a:schemeClr>
                </a:solidFill>
              </a:rPr>
              <a:t>Use synonyms if needed</a:t>
            </a:r>
          </a:p>
          <a:p>
            <a:pPr>
              <a:lnSpc>
                <a:spcPct val="90000"/>
              </a:lnSpc>
            </a:pPr>
            <a:r>
              <a:rPr lang="en-GB" sz="1700" dirty="0">
                <a:solidFill>
                  <a:schemeClr val="tx2">
                    <a:lumMod val="75000"/>
                  </a:schemeClr>
                </a:solidFill>
              </a:rPr>
              <a:t>When using DDD, focus on names from your </a:t>
            </a:r>
            <a:r>
              <a:rPr lang="en-GB" sz="1700" i="1" dirty="0">
                <a:solidFill>
                  <a:schemeClr val="tx2">
                    <a:lumMod val="75000"/>
                  </a:schemeClr>
                </a:solidFill>
              </a:rPr>
              <a:t>ubiquitous language</a:t>
            </a:r>
            <a:r>
              <a:rPr lang="en-GB" sz="1700" dirty="0">
                <a:solidFill>
                  <a:schemeClr val="tx2">
                    <a:lumMod val="75000"/>
                  </a:schemeClr>
                </a:solidFill>
              </a:rPr>
              <a:t>.</a:t>
            </a:r>
          </a:p>
          <a:p>
            <a:pPr>
              <a:lnSpc>
                <a:spcPct val="90000"/>
              </a:lnSpc>
              <a:defRPr sz="1800"/>
            </a:pPr>
            <a:endParaRPr lang="en-GB" sz="1700" dirty="0">
              <a:solidFill>
                <a:schemeClr val="tx2">
                  <a:lumMod val="75000"/>
                </a:schemeClr>
              </a:solidFill>
            </a:endParaRPr>
          </a:p>
        </p:txBody>
      </p:sp>
    </p:spTree>
    <p:extLst>
      <p:ext uri="{BB962C8B-B14F-4D97-AF65-F5344CB8AC3E}">
        <p14:creationId xmlns:p14="http://schemas.microsoft.com/office/powerpoint/2010/main" val="2683439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2938890B-C23F-2000-6BF2-7EF75A465030}"/>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3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GB"/>
            </a:p>
          </p:txBody>
        </p:sp>
        <p:sp>
          <p:nvSpPr>
            <p:cNvPr id="3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GB"/>
            </a:p>
          </p:txBody>
        </p:sp>
        <p:sp>
          <p:nvSpPr>
            <p:cNvPr id="3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GB"/>
            </a:p>
          </p:txBody>
        </p:sp>
        <p:sp>
          <p:nvSpPr>
            <p:cNvPr id="3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GB"/>
            </a:p>
          </p:txBody>
        </p:sp>
        <p:sp>
          <p:nvSpPr>
            <p:cNvPr id="3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GB"/>
            </a:p>
          </p:txBody>
        </p:sp>
        <p:sp>
          <p:nvSpPr>
            <p:cNvPr id="3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GB"/>
            </a:p>
          </p:txBody>
        </p:sp>
        <p:sp>
          <p:nvSpPr>
            <p:cNvPr id="3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GB"/>
            </a:p>
          </p:txBody>
        </p:sp>
        <p:sp>
          <p:nvSpPr>
            <p:cNvPr id="3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GB"/>
            </a:p>
          </p:txBody>
        </p:sp>
        <p:sp>
          <p:nvSpPr>
            <p:cNvPr id="4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GB"/>
            </a:p>
          </p:txBody>
        </p:sp>
        <p:sp>
          <p:nvSpPr>
            <p:cNvPr id="4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GB"/>
            </a:p>
          </p:txBody>
        </p:sp>
        <p:sp>
          <p:nvSpPr>
            <p:cNvPr id="4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GB"/>
            </a:p>
          </p:txBody>
        </p:sp>
        <p:sp>
          <p:nvSpPr>
            <p:cNvPr id="4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GB"/>
            </a:p>
          </p:txBody>
        </p:sp>
      </p:grpSp>
      <p:grpSp>
        <p:nvGrpSpPr>
          <p:cNvPr id="45" name="Group 4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4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GB"/>
            </a:p>
          </p:txBody>
        </p:sp>
        <p:sp>
          <p:nvSpPr>
            <p:cNvPr id="4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GB"/>
            </a:p>
          </p:txBody>
        </p:sp>
        <p:sp>
          <p:nvSpPr>
            <p:cNvPr id="4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GB"/>
            </a:p>
          </p:txBody>
        </p:sp>
        <p:sp>
          <p:nvSpPr>
            <p:cNvPr id="4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GB"/>
            </a:p>
          </p:txBody>
        </p:sp>
        <p:sp>
          <p:nvSpPr>
            <p:cNvPr id="5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GB"/>
            </a:p>
          </p:txBody>
        </p:sp>
        <p:sp>
          <p:nvSpPr>
            <p:cNvPr id="5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GB"/>
            </a:p>
          </p:txBody>
        </p:sp>
        <p:sp>
          <p:nvSpPr>
            <p:cNvPr id="5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GB"/>
            </a:p>
          </p:txBody>
        </p:sp>
        <p:sp>
          <p:nvSpPr>
            <p:cNvPr id="5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GB"/>
            </a:p>
          </p:txBody>
        </p:sp>
        <p:sp>
          <p:nvSpPr>
            <p:cNvPr id="5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GB"/>
            </a:p>
          </p:txBody>
        </p:sp>
        <p:sp>
          <p:nvSpPr>
            <p:cNvPr id="5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GB"/>
            </a:p>
          </p:txBody>
        </p:sp>
        <p:sp>
          <p:nvSpPr>
            <p:cNvPr id="5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GB"/>
            </a:p>
          </p:txBody>
        </p:sp>
        <p:sp>
          <p:nvSpPr>
            <p:cNvPr id="5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GB"/>
            </a:p>
          </p:txBody>
        </p:sp>
      </p:grpSp>
      <p:sp>
        <p:nvSpPr>
          <p:cNvPr id="59" name="Rectangle 5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61"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GB"/>
          </a:p>
        </p:txBody>
      </p:sp>
      <p:sp useBgFill="1">
        <p:nvSpPr>
          <p:cNvPr id="63" name="Rectangle 62">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66"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GB"/>
            </a:p>
          </p:txBody>
        </p:sp>
        <p:sp>
          <p:nvSpPr>
            <p:cNvPr id="67"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GB"/>
            </a:p>
          </p:txBody>
        </p:sp>
        <p:sp>
          <p:nvSpPr>
            <p:cNvPr id="68"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GB"/>
            </a:p>
          </p:txBody>
        </p:sp>
        <p:sp>
          <p:nvSpPr>
            <p:cNvPr id="69"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GB"/>
            </a:p>
          </p:txBody>
        </p:sp>
        <p:sp>
          <p:nvSpPr>
            <p:cNvPr id="70"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GB"/>
            </a:p>
          </p:txBody>
        </p:sp>
        <p:sp>
          <p:nvSpPr>
            <p:cNvPr id="71"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GB"/>
            </a:p>
          </p:txBody>
        </p:sp>
        <p:sp>
          <p:nvSpPr>
            <p:cNvPr id="72"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GB"/>
            </a:p>
          </p:txBody>
        </p:sp>
        <p:sp>
          <p:nvSpPr>
            <p:cNvPr id="73"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GB"/>
            </a:p>
          </p:txBody>
        </p:sp>
        <p:sp>
          <p:nvSpPr>
            <p:cNvPr id="74"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GB"/>
            </a:p>
          </p:txBody>
        </p:sp>
        <p:sp>
          <p:nvSpPr>
            <p:cNvPr id="75"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GB"/>
            </a:p>
          </p:txBody>
        </p:sp>
        <p:sp>
          <p:nvSpPr>
            <p:cNvPr id="76"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GB"/>
            </a:p>
          </p:txBody>
        </p:sp>
        <p:sp>
          <p:nvSpPr>
            <p:cNvPr id="77"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GB"/>
            </a:p>
          </p:txBody>
        </p:sp>
      </p:grpSp>
      <p:sp>
        <p:nvSpPr>
          <p:cNvPr id="2" name="Title 1">
            <a:extLst>
              <a:ext uri="{FF2B5EF4-FFF2-40B4-BE49-F238E27FC236}">
                <a16:creationId xmlns:a16="http://schemas.microsoft.com/office/drawing/2014/main" id="{71F8F637-38A6-99FC-A47A-08EA7964EA42}"/>
              </a:ext>
            </a:extLst>
          </p:cNvPr>
          <p:cNvSpPr>
            <a:spLocks noGrp="1"/>
          </p:cNvSpPr>
          <p:nvPr>
            <p:ph type="title"/>
          </p:nvPr>
        </p:nvSpPr>
        <p:spPr>
          <a:xfrm>
            <a:off x="1941909" y="4529540"/>
            <a:ext cx="6686550" cy="1162423"/>
          </a:xfrm>
        </p:spPr>
        <p:txBody>
          <a:bodyPr vert="horz" lIns="91440" tIns="45720" rIns="91440" bIns="45720" rtlCol="0" anchor="b">
            <a:normAutofit/>
          </a:bodyPr>
          <a:lstStyle/>
          <a:p>
            <a:pPr>
              <a:lnSpc>
                <a:spcPct val="90000"/>
              </a:lnSpc>
            </a:pPr>
            <a:r>
              <a:rPr lang="en-US" sz="4200"/>
              <a:t>Step 3 – Find Candidates</a:t>
            </a:r>
          </a:p>
        </p:txBody>
      </p:sp>
      <p:grpSp>
        <p:nvGrpSpPr>
          <p:cNvPr id="79" name="Group 78">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80"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GB"/>
            </a:p>
          </p:txBody>
        </p:sp>
        <p:sp>
          <p:nvSpPr>
            <p:cNvPr id="81"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GB"/>
            </a:p>
          </p:txBody>
        </p:sp>
        <p:sp>
          <p:nvSpPr>
            <p:cNvPr id="82"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GB"/>
            </a:p>
          </p:txBody>
        </p:sp>
        <p:sp>
          <p:nvSpPr>
            <p:cNvPr id="83"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GB"/>
            </a:p>
          </p:txBody>
        </p:sp>
        <p:sp>
          <p:nvSpPr>
            <p:cNvPr id="84"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GB"/>
            </a:p>
          </p:txBody>
        </p:sp>
        <p:sp>
          <p:nvSpPr>
            <p:cNvPr id="85"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GB"/>
            </a:p>
          </p:txBody>
        </p:sp>
        <p:sp>
          <p:nvSpPr>
            <p:cNvPr id="86"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GB"/>
            </a:p>
          </p:txBody>
        </p:sp>
        <p:sp>
          <p:nvSpPr>
            <p:cNvPr id="87"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GB"/>
            </a:p>
          </p:txBody>
        </p:sp>
        <p:sp>
          <p:nvSpPr>
            <p:cNvPr id="88"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GB"/>
            </a:p>
          </p:txBody>
        </p:sp>
        <p:sp>
          <p:nvSpPr>
            <p:cNvPr id="89"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GB"/>
            </a:p>
          </p:txBody>
        </p:sp>
        <p:sp>
          <p:nvSpPr>
            <p:cNvPr id="90"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GB"/>
            </a:p>
          </p:txBody>
        </p:sp>
        <p:sp>
          <p:nvSpPr>
            <p:cNvPr id="91"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GB"/>
            </a:p>
          </p:txBody>
        </p:sp>
      </p:grpSp>
      <p:sp>
        <p:nvSpPr>
          <p:cNvPr id="93" name="Rectangle 92">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95"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GB"/>
          </a:p>
        </p:txBody>
      </p:sp>
      <p:graphicFrame>
        <p:nvGraphicFramePr>
          <p:cNvPr id="6" name="Table 5">
            <a:extLst>
              <a:ext uri="{FF2B5EF4-FFF2-40B4-BE49-F238E27FC236}">
                <a16:creationId xmlns:a16="http://schemas.microsoft.com/office/drawing/2014/main" id="{B13F620C-7082-50B0-461C-7BC92FE0B935}"/>
              </a:ext>
            </a:extLst>
          </p:cNvPr>
          <p:cNvGraphicFramePr>
            <a:graphicFrameLocks noGrp="1"/>
          </p:cNvGraphicFramePr>
          <p:nvPr>
            <p:extLst>
              <p:ext uri="{D42A27DB-BD31-4B8C-83A1-F6EECF244321}">
                <p14:modId xmlns:p14="http://schemas.microsoft.com/office/powerpoint/2010/main" val="2665981046"/>
              </p:ext>
            </p:extLst>
          </p:nvPr>
        </p:nvGraphicFramePr>
        <p:xfrm>
          <a:off x="2159553" y="640080"/>
          <a:ext cx="6286744" cy="3602737"/>
        </p:xfrm>
        <a:graphic>
          <a:graphicData uri="http://schemas.openxmlformats.org/drawingml/2006/table">
            <a:tbl>
              <a:tblPr firstRow="1" bandRow="1">
                <a:solidFill>
                  <a:schemeClr val="accent1">
                    <a:lumMod val="20000"/>
                    <a:lumOff val="80000"/>
                  </a:schemeClr>
                </a:solidFill>
                <a:tableStyleId>{7E9639D4-E3E2-4D34-9284-5A2195B3D0D7}</a:tableStyleId>
              </a:tblPr>
              <a:tblGrid>
                <a:gridCol w="1990652">
                  <a:extLst>
                    <a:ext uri="{9D8B030D-6E8A-4147-A177-3AD203B41FA5}">
                      <a16:colId xmlns:a16="http://schemas.microsoft.com/office/drawing/2014/main" val="3220240053"/>
                    </a:ext>
                  </a:extLst>
                </a:gridCol>
                <a:gridCol w="2346455">
                  <a:extLst>
                    <a:ext uri="{9D8B030D-6E8A-4147-A177-3AD203B41FA5}">
                      <a16:colId xmlns:a16="http://schemas.microsoft.com/office/drawing/2014/main" val="114978873"/>
                    </a:ext>
                  </a:extLst>
                </a:gridCol>
                <a:gridCol w="1949637">
                  <a:extLst>
                    <a:ext uri="{9D8B030D-6E8A-4147-A177-3AD203B41FA5}">
                      <a16:colId xmlns:a16="http://schemas.microsoft.com/office/drawing/2014/main" val="68809187"/>
                    </a:ext>
                  </a:extLst>
                </a:gridCol>
              </a:tblGrid>
              <a:tr h="318931">
                <a:tc>
                  <a:txBody>
                    <a:bodyPr/>
                    <a:lstStyle/>
                    <a:p>
                      <a:r>
                        <a:rPr lang="en-US" sz="800" b="1" cap="all" spc="60">
                          <a:solidFill>
                            <a:schemeClr val="tx1"/>
                          </a:solidFill>
                        </a:rPr>
                        <a:t>Theme</a:t>
                      </a:r>
                    </a:p>
                  </a:txBody>
                  <a:tcPr marL="88592" marR="88592" marT="88592" marB="88592">
                    <a:lnL w="12700" cmpd="sng">
                      <a:noFill/>
                    </a:lnL>
                    <a:lnR w="12700" cmpd="sng">
                      <a:noFill/>
                    </a:lnR>
                    <a:lnT w="12700" cmpd="sng">
                      <a:noFill/>
                    </a:lnT>
                    <a:lnB w="38100" cmpd="sng">
                      <a:noFill/>
                    </a:lnB>
                    <a:noFill/>
                  </a:tcPr>
                </a:tc>
                <a:tc>
                  <a:txBody>
                    <a:bodyPr/>
                    <a:lstStyle/>
                    <a:p>
                      <a:r>
                        <a:rPr lang="en-US" sz="800" b="1" cap="all" spc="60">
                          <a:solidFill>
                            <a:schemeClr val="tx1"/>
                          </a:solidFill>
                        </a:rPr>
                        <a:t>Perspective</a:t>
                      </a:r>
                    </a:p>
                  </a:txBody>
                  <a:tcPr marL="88592" marR="88592" marT="88592" marB="88592">
                    <a:lnL w="12700" cmpd="sng">
                      <a:noFill/>
                    </a:lnL>
                    <a:lnR w="12700" cmpd="sng">
                      <a:noFill/>
                    </a:lnR>
                    <a:lnT w="12700" cmpd="sng">
                      <a:noFill/>
                    </a:lnT>
                    <a:lnB w="38100" cmpd="sng">
                      <a:noFill/>
                    </a:lnB>
                    <a:noFill/>
                  </a:tcPr>
                </a:tc>
                <a:tc>
                  <a:txBody>
                    <a:bodyPr/>
                    <a:lstStyle/>
                    <a:p>
                      <a:r>
                        <a:rPr lang="en-US" sz="800" b="1" cap="all" spc="60">
                          <a:solidFill>
                            <a:schemeClr val="tx1"/>
                          </a:solidFill>
                        </a:rPr>
                        <a:t>Candidates</a:t>
                      </a:r>
                    </a:p>
                  </a:txBody>
                  <a:tcPr marL="88592" marR="88592" marT="88592" marB="88592">
                    <a:lnL w="12700" cmpd="sng">
                      <a:noFill/>
                    </a:lnL>
                    <a:lnR w="12700" cmpd="sng">
                      <a:noFill/>
                    </a:lnR>
                    <a:lnT w="12700" cmpd="sng">
                      <a:noFill/>
                    </a:lnT>
                    <a:lnB w="38100" cmpd="sng">
                      <a:noFill/>
                    </a:lnB>
                    <a:noFill/>
                  </a:tcPr>
                </a:tc>
                <a:extLst>
                  <a:ext uri="{0D108BD9-81ED-4DB2-BD59-A6C34878D82A}">
                    <a16:rowId xmlns:a16="http://schemas.microsoft.com/office/drawing/2014/main" val="775352347"/>
                  </a:ext>
                </a:extLst>
              </a:tr>
              <a:tr h="10571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000" b="1" cap="none" spc="0">
                          <a:solidFill>
                            <a:schemeClr val="tx1"/>
                          </a:solidFill>
                        </a:rPr>
                        <a:t>Session creation</a:t>
                      </a:r>
                      <a:r>
                        <a:rPr lang="en-GB" sz="1000" cap="none" spc="0">
                          <a:solidFill>
                            <a:schemeClr val="tx1"/>
                          </a:solidFill>
                        </a:rPr>
                        <a:t>: Facilitating temporary, shareable play spaces</a:t>
                      </a:r>
                    </a:p>
                  </a:txBody>
                  <a:tcPr marL="59061" marR="59061" marT="29531" marB="59061">
                    <a:lnL w="12700" cmpd="sng">
                      <a:noFill/>
                      <a:prstDash val="solid"/>
                    </a:lnL>
                    <a:lnR w="12700" cmpd="sng">
                      <a:noFill/>
                      <a:prstDash val="solid"/>
                    </a:lnR>
                    <a:lnT w="38100" cmpd="sng">
                      <a:noFill/>
                    </a:lnT>
                    <a:lnB w="12700" cmpd="sng">
                      <a:noFill/>
                      <a:prstDash val="solid"/>
                    </a:lnB>
                    <a:noFill/>
                  </a:tcPr>
                </a:tc>
                <a:tc>
                  <a:txBody>
                    <a:bodyPr/>
                    <a:lstStyle/>
                    <a:p>
                      <a:r>
                        <a:rPr lang="en-US" sz="1000" cap="none" spc="0">
                          <a:solidFill>
                            <a:schemeClr val="tx1"/>
                          </a:solidFill>
                        </a:rPr>
                        <a:t>The work our system performs</a:t>
                      </a:r>
                    </a:p>
                    <a:p>
                      <a:endParaRPr lang="en-GB" sz="1000" cap="none" spc="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000" cap="none" spc="0">
                          <a:solidFill>
                            <a:schemeClr val="tx1"/>
                          </a:solidFill>
                        </a:rPr>
                        <a:t>Structures and groups of objects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000" cap="none" spc="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Information that flows through the system</a:t>
                      </a:r>
                    </a:p>
                  </a:txBody>
                  <a:tcPr marL="59061" marR="59061" marT="29531" marB="59061">
                    <a:lnL w="12700" cmpd="sng">
                      <a:noFill/>
                      <a:prstDash val="solid"/>
                    </a:lnL>
                    <a:lnR w="12700" cmpd="sng">
                      <a:noFill/>
                      <a:prstDash val="solid"/>
                    </a:lnR>
                    <a:lnT w="38100" cmpd="sng">
                      <a:noFill/>
                    </a:lnT>
                    <a:lnB w="12700" cmpd="sng">
                      <a:noFill/>
                      <a:prstDash val="solid"/>
                    </a:lnB>
                    <a:noFill/>
                  </a:tcPr>
                </a:tc>
                <a:tc>
                  <a:txBody>
                    <a:bodyPr/>
                    <a:lstStyle/>
                    <a:p>
                      <a:r>
                        <a:rPr lang="en-US" sz="1000" cap="none" spc="0">
                          <a:solidFill>
                            <a:schemeClr val="tx1"/>
                          </a:solidFill>
                        </a:rPr>
                        <a:t>SessionMaker</a:t>
                      </a:r>
                    </a:p>
                    <a:p>
                      <a:endParaRPr lang="en-US" sz="1000" cap="none" spc="0">
                        <a:solidFill>
                          <a:schemeClr val="tx1"/>
                        </a:solidFill>
                      </a:endParaRPr>
                    </a:p>
                    <a:p>
                      <a:r>
                        <a:rPr lang="en-US" sz="1000" cap="none" spc="0" err="1">
                          <a:solidFill>
                            <a:schemeClr val="tx1"/>
                          </a:solidFill>
                        </a:rPr>
                        <a:t>ContestHistory</a:t>
                      </a:r>
                      <a:endParaRPr lang="en-US" sz="1000" cap="none" spc="0">
                        <a:solidFill>
                          <a:schemeClr val="tx1"/>
                        </a:solidFill>
                      </a:endParaRPr>
                    </a:p>
                    <a:p>
                      <a:endParaRPr lang="en-US" sz="1000" cap="none" spc="0">
                        <a:solidFill>
                          <a:schemeClr val="tx1"/>
                        </a:solidFill>
                      </a:endParaRPr>
                    </a:p>
                    <a:p>
                      <a:r>
                        <a:rPr lang="en-US" sz="1000" cap="none" spc="0">
                          <a:solidFill>
                            <a:schemeClr val="tx1"/>
                          </a:solidFill>
                        </a:rPr>
                        <a:t>Prize, Participant</a:t>
                      </a:r>
                    </a:p>
                    <a:p>
                      <a:endParaRPr lang="en-US" sz="1000" cap="none" spc="0">
                        <a:solidFill>
                          <a:schemeClr val="tx1"/>
                        </a:solidFill>
                      </a:endParaRPr>
                    </a:p>
                  </a:txBody>
                  <a:tcPr marL="59061" marR="59061" marT="29531" marB="59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504411247"/>
                  </a:ext>
                </a:extLst>
              </a:tr>
              <a:tr h="742203">
                <a:tc>
                  <a:txBody>
                    <a:bodyPr/>
                    <a:lstStyle/>
                    <a:p>
                      <a:r>
                        <a:rPr lang="en-US" sz="1000" b="1" cap="none" spc="0">
                          <a:solidFill>
                            <a:schemeClr val="tx1"/>
                          </a:solidFill>
                        </a:rPr>
                        <a:t>Contest Framing</a:t>
                      </a:r>
                      <a:r>
                        <a:rPr lang="en-US" sz="1000" cap="none" spc="0">
                          <a:solidFill>
                            <a:schemeClr val="tx1"/>
                          </a:solidFill>
                        </a:rPr>
                        <a:t>: creating the details of a contest</a:t>
                      </a:r>
                    </a:p>
                  </a:txBody>
                  <a:tcPr marL="59061" marR="59061" marT="29531" marB="59061">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The work our system performs</a:t>
                      </a:r>
                    </a:p>
                    <a:p>
                      <a:endParaRPr lang="en-US" sz="1000" cap="none" spc="0">
                        <a:solidFill>
                          <a:schemeClr val="tx1"/>
                        </a:solidFill>
                      </a:endParaRPr>
                    </a:p>
                    <a:p>
                      <a:r>
                        <a:rPr lang="en-US" sz="1000" cap="none" spc="0">
                          <a:solidFill>
                            <a:schemeClr val="tx1"/>
                          </a:solidFill>
                        </a:rPr>
                        <a:t>Information that flows through the system</a:t>
                      </a:r>
                    </a:p>
                  </a:txBody>
                  <a:tcPr marL="59061" marR="59061" marT="29531" marB="59061">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000" cap="none" spc="0" err="1">
                          <a:solidFill>
                            <a:schemeClr val="tx1"/>
                          </a:solidFill>
                        </a:rPr>
                        <a:t>ContestRunner</a:t>
                      </a:r>
                      <a:endParaRPr lang="en-US" sz="1000" cap="none" spc="0">
                        <a:solidFill>
                          <a:schemeClr val="tx1"/>
                        </a:solidFill>
                      </a:endParaRPr>
                    </a:p>
                    <a:p>
                      <a:endParaRPr lang="en-US" sz="1000" cap="none" spc="0">
                        <a:solidFill>
                          <a:schemeClr val="tx1"/>
                        </a:solidFill>
                      </a:endParaRPr>
                    </a:p>
                    <a:p>
                      <a:r>
                        <a:rPr lang="en-US" sz="1000" cap="none" spc="0">
                          <a:solidFill>
                            <a:schemeClr val="tx1"/>
                          </a:solidFill>
                        </a:rPr>
                        <a:t>Contest, Modifier, </a:t>
                      </a:r>
                      <a:r>
                        <a:rPr lang="en-US" sz="1000" cap="none" spc="0" err="1">
                          <a:solidFill>
                            <a:schemeClr val="tx1"/>
                          </a:solidFill>
                        </a:rPr>
                        <a:t>TargetNumber</a:t>
                      </a:r>
                      <a:endParaRPr lang="en-US" sz="1000" cap="none" spc="0">
                        <a:solidFill>
                          <a:schemeClr val="tx1"/>
                        </a:solidFill>
                      </a:endParaRPr>
                    </a:p>
                  </a:txBody>
                  <a:tcPr marL="59061" marR="59061" marT="29531" marB="59061">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86819078"/>
                  </a:ext>
                </a:extLst>
              </a:tr>
              <a:tr h="742203">
                <a:tc>
                  <a:txBody>
                    <a:bodyPr/>
                    <a:lstStyle/>
                    <a:p>
                      <a:r>
                        <a:rPr lang="en-US" sz="1000" b="1" cap="none" spc="0">
                          <a:solidFill>
                            <a:schemeClr val="tx1"/>
                          </a:solidFill>
                        </a:rPr>
                        <a:t>Dice Rolling</a:t>
                      </a:r>
                      <a:r>
                        <a:rPr lang="en-US" sz="1000" cap="none" spc="0">
                          <a:solidFill>
                            <a:schemeClr val="tx1"/>
                          </a:solidFill>
                        </a:rPr>
                        <a:t>: emulating rolling the dice</a:t>
                      </a:r>
                    </a:p>
                  </a:txBody>
                  <a:tcPr marL="59061" marR="59061" marT="29531" marB="59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The work our system performs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cap="none" spc="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Information that flows through the system</a:t>
                      </a:r>
                    </a:p>
                  </a:txBody>
                  <a:tcPr marL="59061" marR="59061" marT="29531" marB="59061">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000" cap="none" spc="0" err="1">
                          <a:solidFill>
                            <a:schemeClr val="tx1"/>
                          </a:solidFill>
                        </a:rPr>
                        <a:t>DiceRoller</a:t>
                      </a:r>
                      <a:r>
                        <a:rPr lang="en-US" sz="1000" cap="none" spc="0">
                          <a:solidFill>
                            <a:schemeClr val="tx1"/>
                          </a:solidFill>
                        </a:rPr>
                        <a:t>, </a:t>
                      </a:r>
                      <a:r>
                        <a:rPr lang="en-US" sz="1000" cap="none" spc="0" err="1">
                          <a:solidFill>
                            <a:schemeClr val="tx1"/>
                          </a:solidFill>
                        </a:rPr>
                        <a:t>ResultCalculator</a:t>
                      </a:r>
                      <a:endParaRPr lang="en-US" sz="1000" cap="none" spc="0">
                        <a:solidFill>
                          <a:schemeClr val="tx1"/>
                        </a:solidFill>
                      </a:endParaRPr>
                    </a:p>
                    <a:p>
                      <a:endParaRPr lang="en-US" sz="1000" cap="none" spc="0">
                        <a:solidFill>
                          <a:schemeClr val="tx1"/>
                        </a:solidFill>
                      </a:endParaRPr>
                    </a:p>
                    <a:p>
                      <a:r>
                        <a:rPr lang="en-US" sz="1000" cap="none" spc="0" err="1">
                          <a:solidFill>
                            <a:schemeClr val="tx1"/>
                          </a:solidFill>
                        </a:rPr>
                        <a:t>DiceRoll</a:t>
                      </a:r>
                      <a:r>
                        <a:rPr lang="en-US" sz="1000" cap="none" spc="0">
                          <a:solidFill>
                            <a:schemeClr val="tx1"/>
                          </a:solidFill>
                        </a:rPr>
                        <a:t>, Successes, Result</a:t>
                      </a:r>
                    </a:p>
                  </a:txBody>
                  <a:tcPr marL="59061" marR="59061" marT="29531" marB="59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74589318"/>
                  </a:ext>
                </a:extLst>
              </a:tr>
              <a:tr h="7422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cap="none" spc="0">
                          <a:solidFill>
                            <a:schemeClr val="tx1"/>
                          </a:solidFill>
                        </a:rPr>
                        <a:t>Adjudication</a:t>
                      </a:r>
                      <a:r>
                        <a:rPr lang="en-US" sz="1000" cap="none" spc="0">
                          <a:solidFill>
                            <a:schemeClr val="tx1"/>
                          </a:solidFill>
                        </a:rPr>
                        <a:t>: determining the result by rolling the dice</a:t>
                      </a:r>
                    </a:p>
                  </a:txBody>
                  <a:tcPr marL="59061" marR="59061" marT="29531" marB="59061">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The work our system performs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cap="none" spc="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Information that flows through the system</a:t>
                      </a:r>
                    </a:p>
                  </a:txBody>
                  <a:tcPr marL="59061" marR="59061" marT="29531" marB="59061">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000" cap="none" spc="0" err="1">
                          <a:solidFill>
                            <a:schemeClr val="tx1"/>
                          </a:solidFill>
                        </a:rPr>
                        <a:t>OutcomeAdjudicator</a:t>
                      </a:r>
                      <a:endParaRPr lang="en-US" sz="1000" cap="none" spc="0">
                        <a:solidFill>
                          <a:schemeClr val="tx1"/>
                        </a:solidFill>
                      </a:endParaRPr>
                    </a:p>
                    <a:p>
                      <a:endParaRPr lang="en-US" sz="1000" cap="none" spc="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cap="none" spc="0">
                          <a:solidFill>
                            <a:schemeClr val="tx1"/>
                          </a:solidFill>
                        </a:rPr>
                        <a:t>Outcome, Modifier</a:t>
                      </a:r>
                    </a:p>
                    <a:p>
                      <a:endParaRPr lang="en-US" sz="1000" cap="none" spc="0">
                        <a:solidFill>
                          <a:schemeClr val="tx1"/>
                        </a:solidFill>
                      </a:endParaRPr>
                    </a:p>
                  </a:txBody>
                  <a:tcPr marL="59061" marR="59061" marT="29531" marB="59061">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170175002"/>
                  </a:ext>
                </a:extLst>
              </a:tr>
            </a:tbl>
          </a:graphicData>
        </a:graphic>
      </p:graphicFrame>
    </p:spTree>
    <p:extLst>
      <p:ext uri="{BB962C8B-B14F-4D97-AF65-F5344CB8AC3E}">
        <p14:creationId xmlns:p14="http://schemas.microsoft.com/office/powerpoint/2010/main" val="3232398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58ACE21-EB5D-F67C-670B-719E8DA0C81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03D5F9A-1022-4D78-5470-3A190E63E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119F6-35A2-898F-97C6-6626541A6013}"/>
              </a:ext>
            </a:extLst>
          </p:cNvPr>
          <p:cNvSpPr>
            <a:spLocks noGrp="1"/>
          </p:cNvSpPr>
          <p:nvPr>
            <p:ph type="title"/>
          </p:nvPr>
        </p:nvSpPr>
        <p:spPr>
          <a:xfrm>
            <a:off x="376365" y="942108"/>
            <a:ext cx="2850561" cy="4969113"/>
          </a:xfrm>
        </p:spPr>
        <p:txBody>
          <a:bodyPr anchor="ctr">
            <a:normAutofit/>
          </a:bodyPr>
          <a:lstStyle/>
          <a:p>
            <a:r>
              <a:rPr lang="en-GB" sz="2500" dirty="0"/>
              <a:t>Step 3 – Find Candidates</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733F1BF0-BB1B-44DB-69B3-C7EE082DA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53408247-544F-3EE4-2F75-EE0DDED315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24086E3-00A0-3FA6-6E95-2FE43EE368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BB66C53A-54D7-9D59-5C16-A3A8AA954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23603610-733C-7799-E472-6F5D0403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18B45EA6-5BD7-71FA-9398-DF2494961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9E86BDB8-BA00-4115-81EB-1A496C65D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50E79FC5-2BE1-857D-A80F-733D63529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7E9D745D-A6F0-C516-16CC-5FBA78B4E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DCAF2423-FA20-0C9D-614B-D0EB25815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3CC537D1-488E-5D87-F249-FA834DF79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2E9CBF1F-B3CE-4DAE-B26F-3847D7E8B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ACCE7FA5-9994-E946-6B9B-74BF0FEE3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BBCD1AF9-474D-32D2-77DA-11F8AD0D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9EAA0EAA-FAF1-6743-8244-921AA7BA2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Content Placeholder 2">
            <a:extLst>
              <a:ext uri="{FF2B5EF4-FFF2-40B4-BE49-F238E27FC236}">
                <a16:creationId xmlns:a16="http://schemas.microsoft.com/office/drawing/2014/main" id="{16B8E8E4-3786-BE45-91C5-D2F80AB500DB}"/>
              </a:ext>
            </a:extLst>
          </p:cNvPr>
          <p:cNvSpPr>
            <a:spLocks noGrp="1"/>
          </p:cNvSpPr>
          <p:nvPr>
            <p:ph idx="1"/>
          </p:nvPr>
        </p:nvSpPr>
        <p:spPr>
          <a:xfrm>
            <a:off x="3690562" y="591015"/>
            <a:ext cx="4884952" cy="5534055"/>
          </a:xfrm>
        </p:spPr>
        <p:txBody>
          <a:bodyPr anchor="ctr">
            <a:normAutofit fontScale="77500" lnSpcReduction="20000"/>
          </a:bodyPr>
          <a:lstStyle/>
          <a:p>
            <a:r>
              <a:rPr lang="en-US" b="1" dirty="0" err="1"/>
              <a:t>ContestRunner</a:t>
            </a:r>
            <a:r>
              <a:rPr lang="en-GB" dirty="0"/>
              <a:t> – responsible for defining contest details, running the contest</a:t>
            </a:r>
          </a:p>
          <a:p>
            <a:r>
              <a:rPr lang="en-GB" b="1" dirty="0" err="1"/>
              <a:t>ContestHistory</a:t>
            </a:r>
            <a:r>
              <a:rPr lang="en-GB" b="1" dirty="0"/>
              <a:t> </a:t>
            </a:r>
            <a:r>
              <a:rPr lang="en-GB" dirty="0"/>
              <a:t>– keeps a record of previous contests</a:t>
            </a:r>
          </a:p>
          <a:p>
            <a:r>
              <a:rPr lang="en-US" b="1" dirty="0" err="1"/>
              <a:t>DiceRoll</a:t>
            </a:r>
            <a:r>
              <a:rPr lang="en-US" dirty="0"/>
              <a:t> – knows the score of a dice roll</a:t>
            </a:r>
          </a:p>
          <a:p>
            <a:r>
              <a:rPr lang="en-GB" b="1" dirty="0" err="1"/>
              <a:t>DiceRoller</a:t>
            </a:r>
            <a:r>
              <a:rPr lang="en-GB" dirty="0"/>
              <a:t> – rolls a D20</a:t>
            </a:r>
            <a:endParaRPr lang="en-GB" b="1" dirty="0"/>
          </a:p>
          <a:p>
            <a:r>
              <a:rPr lang="en-GB" b="1" dirty="0"/>
              <a:t>Modifier</a:t>
            </a:r>
            <a:r>
              <a:rPr lang="en-GB" dirty="0"/>
              <a:t> – adjusts the PC’s target number</a:t>
            </a:r>
          </a:p>
          <a:p>
            <a:r>
              <a:rPr lang="en-GB" b="1" dirty="0"/>
              <a:t>Outcome</a:t>
            </a:r>
            <a:r>
              <a:rPr lang="en-GB" dirty="0"/>
              <a:t> - degrees of victory or defeat</a:t>
            </a:r>
            <a:endParaRPr lang="en-US" b="1" dirty="0"/>
          </a:p>
          <a:p>
            <a:r>
              <a:rPr lang="en-US" b="1" dirty="0" err="1"/>
              <a:t>OutcomeAdjudicator</a:t>
            </a:r>
            <a:r>
              <a:rPr lang="en-GB" dirty="0"/>
              <a:t> – turns results into an outcome</a:t>
            </a:r>
          </a:p>
          <a:p>
            <a:r>
              <a:rPr lang="en-GB" b="1" dirty="0"/>
              <a:t>Participant</a:t>
            </a:r>
            <a:r>
              <a:rPr lang="en-GB" dirty="0"/>
              <a:t> – an actor in the contest</a:t>
            </a:r>
          </a:p>
          <a:p>
            <a:r>
              <a:rPr lang="en-GB" b="1" dirty="0"/>
              <a:t>Prize</a:t>
            </a:r>
            <a:r>
              <a:rPr lang="en-GB" dirty="0"/>
              <a:t> –the stakes of the contest</a:t>
            </a:r>
          </a:p>
          <a:p>
            <a:r>
              <a:rPr lang="en-GB" b="1" dirty="0"/>
              <a:t>Result</a:t>
            </a:r>
            <a:r>
              <a:rPr lang="en-GB" dirty="0"/>
              <a:t> – knows the dice roll and successes</a:t>
            </a:r>
          </a:p>
          <a:p>
            <a:r>
              <a:rPr lang="en-US" b="1" dirty="0" err="1"/>
              <a:t>ResultCalculator</a:t>
            </a:r>
            <a:r>
              <a:rPr lang="en-US" b="1" dirty="0"/>
              <a:t> </a:t>
            </a:r>
            <a:r>
              <a:rPr lang="en-US" dirty="0"/>
              <a:t>– knows how to turn a dice roll into a result</a:t>
            </a:r>
          </a:p>
          <a:p>
            <a:r>
              <a:rPr lang="en-US" b="1" dirty="0" err="1"/>
              <a:t>SessionMaker</a:t>
            </a:r>
            <a:r>
              <a:rPr lang="en-GB" dirty="0"/>
              <a:t> – manages the creation and tracking of sessions</a:t>
            </a:r>
          </a:p>
          <a:p>
            <a:r>
              <a:rPr lang="en-GB" b="1" dirty="0"/>
              <a:t>Successes -</a:t>
            </a:r>
            <a:r>
              <a:rPr lang="en-GB" dirty="0"/>
              <a:t> knows the number of successes from a dice roll</a:t>
            </a:r>
          </a:p>
          <a:p>
            <a:r>
              <a:rPr lang="en-US" b="1" dirty="0" err="1"/>
              <a:t>TargetNumber</a:t>
            </a:r>
            <a:r>
              <a:rPr lang="en-GB" dirty="0"/>
              <a:t> – the number you need to roll on a D20 to succeed</a:t>
            </a:r>
          </a:p>
          <a:p>
            <a:pPr>
              <a:defRPr sz="1800"/>
            </a:pPr>
            <a:endParaRPr lang="en-GB" dirty="0">
              <a:solidFill>
                <a:schemeClr val="tx2">
                  <a:lumMod val="75000"/>
                </a:schemeClr>
              </a:solidFill>
            </a:endParaRPr>
          </a:p>
        </p:txBody>
      </p:sp>
      <p:sp>
        <p:nvSpPr>
          <p:cNvPr id="6" name="Line Callout 1 5">
            <a:extLst>
              <a:ext uri="{FF2B5EF4-FFF2-40B4-BE49-F238E27FC236}">
                <a16:creationId xmlns:a16="http://schemas.microsoft.com/office/drawing/2014/main" id="{F1DFA8B4-4FBB-3A7E-6C32-8DA5F7078430}"/>
              </a:ext>
            </a:extLst>
          </p:cNvPr>
          <p:cNvSpPr/>
          <p:nvPr/>
        </p:nvSpPr>
        <p:spPr>
          <a:xfrm>
            <a:off x="1066643" y="4958933"/>
            <a:ext cx="2160283" cy="1546070"/>
          </a:xfrm>
          <a:prstGeom prst="borderCallout1">
            <a:avLst>
              <a:gd name="adj1" fmla="val -6279"/>
              <a:gd name="adj2" fmla="val 56551"/>
              <a:gd name="adj3" fmla="val -90686"/>
              <a:gd name="adj4" fmla="val 13519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We want to avoid primitive obsession, so we define some candidates whose role is information holder from ubiquitous language</a:t>
            </a:r>
          </a:p>
        </p:txBody>
      </p:sp>
      <p:sp>
        <p:nvSpPr>
          <p:cNvPr id="7" name="Line Callout 1 6">
            <a:extLst>
              <a:ext uri="{FF2B5EF4-FFF2-40B4-BE49-F238E27FC236}">
                <a16:creationId xmlns:a16="http://schemas.microsoft.com/office/drawing/2014/main" id="{7A1AA61F-2C25-C509-6E4A-81832C32F92C}"/>
              </a:ext>
            </a:extLst>
          </p:cNvPr>
          <p:cNvSpPr/>
          <p:nvPr/>
        </p:nvSpPr>
        <p:spPr>
          <a:xfrm>
            <a:off x="681876" y="996623"/>
            <a:ext cx="2113935" cy="1425678"/>
          </a:xfrm>
          <a:prstGeom prst="borderCallout1">
            <a:avLst>
              <a:gd name="adj1" fmla="val 53166"/>
              <a:gd name="adj2" fmla="val 101389"/>
              <a:gd name="adj3" fmla="val 120218"/>
              <a:gd name="adj4" fmla="val 156310"/>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Some candidates obviously hold the significant domain logic, they are our </a:t>
            </a:r>
            <a:r>
              <a:rPr lang="en-US" sz="1400" dirty="0" err="1">
                <a:solidFill>
                  <a:schemeClr val="tx1"/>
                </a:solidFill>
              </a:rPr>
              <a:t>behavioural</a:t>
            </a:r>
            <a:r>
              <a:rPr lang="en-US" sz="1400" dirty="0">
                <a:solidFill>
                  <a:schemeClr val="tx1"/>
                </a:solidFill>
              </a:rPr>
              <a:t> focus in modelling</a:t>
            </a:r>
          </a:p>
        </p:txBody>
      </p:sp>
    </p:spTree>
    <p:extLst>
      <p:ext uri="{BB962C8B-B14F-4D97-AF65-F5344CB8AC3E}">
        <p14:creationId xmlns:p14="http://schemas.microsoft.com/office/powerpoint/2010/main" val="375271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3A216988-803D-71AD-AD51-53C952FE275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84B0D-200D-6D5B-2457-EC7BF8179F14}"/>
              </a:ext>
            </a:extLst>
          </p:cNvPr>
          <p:cNvSpPr>
            <a:spLocks noGrp="1"/>
          </p:cNvSpPr>
          <p:nvPr>
            <p:ph type="title"/>
          </p:nvPr>
        </p:nvSpPr>
        <p:spPr>
          <a:xfrm>
            <a:off x="1346172" y="624110"/>
            <a:ext cx="7284749" cy="1280890"/>
          </a:xfrm>
        </p:spPr>
        <p:txBody>
          <a:bodyPr>
            <a:normAutofit/>
          </a:bodyPr>
          <a:lstStyle/>
          <a:p>
            <a:r>
              <a:rPr lang="en-GB" dirty="0"/>
              <a:t>Agenda</a:t>
            </a:r>
            <a:endParaRPr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GB"/>
          </a:p>
        </p:txBody>
      </p:sp>
      <p:graphicFrame>
        <p:nvGraphicFramePr>
          <p:cNvPr id="5" name="Content Placeholder 2">
            <a:extLst>
              <a:ext uri="{FF2B5EF4-FFF2-40B4-BE49-F238E27FC236}">
                <a16:creationId xmlns:a16="http://schemas.microsoft.com/office/drawing/2014/main" id="{8D418DF3-4F33-F0F0-06FE-66B4E9B5326D}"/>
              </a:ext>
            </a:extLst>
          </p:cNvPr>
          <p:cNvGraphicFramePr>
            <a:graphicFrameLocks noGrp="1"/>
          </p:cNvGraphicFramePr>
          <p:nvPr>
            <p:ph idx="1"/>
            <p:extLst>
              <p:ext uri="{D42A27DB-BD31-4B8C-83A1-F6EECF244321}">
                <p14:modId xmlns:p14="http://schemas.microsoft.com/office/powerpoint/2010/main" val="2473120692"/>
              </p:ext>
            </p:extLst>
          </p:nvPr>
        </p:nvGraphicFramePr>
        <p:xfrm>
          <a:off x="1346172" y="2222983"/>
          <a:ext cx="6740553" cy="3653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8739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023D193-ED3E-9815-FD5A-EAACB1989D1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33A30D-4352-FFC5-1C5A-E24ED3D15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BE545-E5E6-FC20-C7C4-4241F396491C}"/>
              </a:ext>
            </a:extLst>
          </p:cNvPr>
          <p:cNvSpPr>
            <a:spLocks noGrp="1"/>
          </p:cNvSpPr>
          <p:nvPr>
            <p:ph type="title"/>
          </p:nvPr>
        </p:nvSpPr>
        <p:spPr>
          <a:xfrm>
            <a:off x="376365" y="942108"/>
            <a:ext cx="2850561" cy="4969113"/>
          </a:xfrm>
        </p:spPr>
        <p:txBody>
          <a:bodyPr anchor="ctr">
            <a:normAutofit/>
          </a:bodyPr>
          <a:lstStyle/>
          <a:p>
            <a:r>
              <a:rPr lang="en-GB" sz="2500" dirty="0"/>
              <a:t>Step 3 – Find Candidates</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B4416AA3-DE7E-39D6-D71F-E5CA1D037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35C93589-14AA-CDEB-F5BF-1A7AF47EB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9225340-1CA6-709A-C242-B44320A3F7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C1EA9180-7147-89A6-5E29-BD218F5D23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4D41DB8C-DD1F-30F8-4755-3918157BB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E8256DB9-CFD2-898E-05AD-34547D1FB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CC0127F4-31F1-2FAD-977A-5C21AEAB2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3D25718A-2C37-5452-F642-8277BEECF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4921114F-2776-5838-3A67-B1723039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CD23FD94-328E-DF31-6C73-46C3B73F9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1C6429EB-87CA-2786-D660-1FA71C88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5DDD98E0-C52D-D110-8CC7-B781A7A2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18962DD1-BE35-0110-CE5E-C48A0C08B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C583EEA7-2258-F0EF-7C1F-BBF62269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32694BA1-0F81-7011-CB4E-B52C63595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6" name="TextBox 5">
            <a:extLst>
              <a:ext uri="{FF2B5EF4-FFF2-40B4-BE49-F238E27FC236}">
                <a16:creationId xmlns:a16="http://schemas.microsoft.com/office/drawing/2014/main" id="{ADEAB800-BF2F-9205-DE94-9C6AEE68A497}"/>
              </a:ext>
            </a:extLst>
          </p:cNvPr>
          <p:cNvSpPr txBox="1"/>
          <p:nvPr/>
        </p:nvSpPr>
        <p:spPr>
          <a:xfrm>
            <a:off x="3751459" y="2086764"/>
            <a:ext cx="517605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 our domain, there are </a:t>
            </a:r>
            <a:r>
              <a:rPr lang="en-US" b="1" dirty="0"/>
              <a:t>Modifiers</a:t>
            </a:r>
            <a:r>
              <a:rPr lang="en-US" dirty="0"/>
              <a:t> like </a:t>
            </a:r>
            <a:r>
              <a:rPr lang="en-US" i="1" dirty="0"/>
              <a:t>Augment</a:t>
            </a:r>
            <a:r>
              <a:rPr lang="en-US" dirty="0"/>
              <a:t>, </a:t>
            </a:r>
            <a:r>
              <a:rPr lang="en-US" i="1" dirty="0"/>
              <a:t>Benefit</a:t>
            </a:r>
            <a:r>
              <a:rPr lang="en-US" dirty="0"/>
              <a:t>, </a:t>
            </a:r>
            <a:r>
              <a:rPr lang="en-US" i="1" dirty="0"/>
              <a:t>Consequence</a:t>
            </a:r>
            <a:r>
              <a:rPr lang="en-US" dirty="0"/>
              <a:t>, </a:t>
            </a:r>
            <a:r>
              <a:rPr lang="en-US" i="1" dirty="0"/>
              <a:t>Hindrance</a:t>
            </a:r>
            <a:r>
              <a:rPr lang="en-US" dirty="0"/>
              <a:t>, and </a:t>
            </a:r>
            <a:r>
              <a:rPr lang="en-US" i="1" dirty="0"/>
              <a:t>Stretch</a:t>
            </a:r>
            <a:r>
              <a:rPr lang="en-US" dirty="0"/>
              <a:t>, but we want to focus on the role, and they all perform that role.</a:t>
            </a:r>
          </a:p>
        </p:txBody>
      </p:sp>
      <p:sp>
        <p:nvSpPr>
          <p:cNvPr id="7" name="TextBox 6">
            <a:extLst>
              <a:ext uri="{FF2B5EF4-FFF2-40B4-BE49-F238E27FC236}">
                <a16:creationId xmlns:a16="http://schemas.microsoft.com/office/drawing/2014/main" id="{690742C8-C2D7-7CA1-DA65-E063805B698B}"/>
              </a:ext>
            </a:extLst>
          </p:cNvPr>
          <p:cNvSpPr txBox="1"/>
          <p:nvPr/>
        </p:nvSpPr>
        <p:spPr>
          <a:xfrm>
            <a:off x="3729928" y="3916330"/>
            <a:ext cx="506704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 our domain, the </a:t>
            </a:r>
            <a:r>
              <a:rPr lang="en-US" b="1" dirty="0"/>
              <a:t>Participants</a:t>
            </a:r>
            <a:r>
              <a:rPr lang="en-US" dirty="0"/>
              <a:t> are the </a:t>
            </a:r>
            <a:r>
              <a:rPr lang="en-US" i="1" dirty="0"/>
              <a:t>PC</a:t>
            </a:r>
            <a:r>
              <a:rPr lang="en-US" dirty="0"/>
              <a:t> and the </a:t>
            </a:r>
            <a:r>
              <a:rPr lang="en-US" i="1" dirty="0"/>
              <a:t>Resistance,</a:t>
            </a:r>
            <a:r>
              <a:rPr lang="en-US" dirty="0"/>
              <a:t> but we want to focus on their role, which is a participant, over their identity</a:t>
            </a:r>
          </a:p>
        </p:txBody>
      </p:sp>
    </p:spTree>
    <p:extLst>
      <p:ext uri="{BB962C8B-B14F-4D97-AF65-F5344CB8AC3E}">
        <p14:creationId xmlns:p14="http://schemas.microsoft.com/office/powerpoint/2010/main" val="2228501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E2B3-688F-E1E8-B2E6-02AEA0566C43}"/>
              </a:ext>
            </a:extLst>
          </p:cNvPr>
          <p:cNvSpPr>
            <a:spLocks noGrp="1"/>
          </p:cNvSpPr>
          <p:nvPr>
            <p:ph type="title"/>
          </p:nvPr>
        </p:nvSpPr>
        <p:spPr/>
        <p:txBody>
          <a:bodyPr/>
          <a:lstStyle/>
          <a:p>
            <a:r>
              <a:rPr lang="en-US" dirty="0"/>
              <a:t>CRC Cards</a:t>
            </a:r>
          </a:p>
        </p:txBody>
      </p:sp>
      <p:pic>
        <p:nvPicPr>
          <p:cNvPr id="4" name="Picture 3">
            <a:extLst>
              <a:ext uri="{FF2B5EF4-FFF2-40B4-BE49-F238E27FC236}">
                <a16:creationId xmlns:a16="http://schemas.microsoft.com/office/drawing/2014/main" id="{B3AF8B05-CC85-7736-F76E-950293834BC4}"/>
              </a:ext>
            </a:extLst>
          </p:cNvPr>
          <p:cNvPicPr>
            <a:picLocks noChangeAspect="1"/>
          </p:cNvPicPr>
          <p:nvPr/>
        </p:nvPicPr>
        <p:blipFill>
          <a:blip r:embed="rId2"/>
          <a:stretch>
            <a:fillRect/>
          </a:stretch>
        </p:blipFill>
        <p:spPr>
          <a:xfrm>
            <a:off x="830102" y="2104104"/>
            <a:ext cx="3241887" cy="2240936"/>
          </a:xfrm>
          <a:prstGeom prst="rect">
            <a:avLst/>
          </a:prstGeom>
        </p:spPr>
      </p:pic>
      <p:pic>
        <p:nvPicPr>
          <p:cNvPr id="6" name="Picture 5">
            <a:extLst>
              <a:ext uri="{FF2B5EF4-FFF2-40B4-BE49-F238E27FC236}">
                <a16:creationId xmlns:a16="http://schemas.microsoft.com/office/drawing/2014/main" id="{231AB7C5-B586-CF2F-2F0F-FEE95145B48C}"/>
              </a:ext>
            </a:extLst>
          </p:cNvPr>
          <p:cNvPicPr>
            <a:picLocks noChangeAspect="1"/>
          </p:cNvPicPr>
          <p:nvPr/>
        </p:nvPicPr>
        <p:blipFill>
          <a:blip r:embed="rId3"/>
          <a:stretch>
            <a:fillRect/>
          </a:stretch>
        </p:blipFill>
        <p:spPr>
          <a:xfrm>
            <a:off x="4896692" y="2126636"/>
            <a:ext cx="3272946" cy="2240936"/>
          </a:xfrm>
          <a:prstGeom prst="rect">
            <a:avLst/>
          </a:prstGeom>
        </p:spPr>
      </p:pic>
      <p:sp>
        <p:nvSpPr>
          <p:cNvPr id="7" name="TextBox 6">
            <a:extLst>
              <a:ext uri="{FF2B5EF4-FFF2-40B4-BE49-F238E27FC236}">
                <a16:creationId xmlns:a16="http://schemas.microsoft.com/office/drawing/2014/main" id="{CC898778-8238-7F60-2C82-EE1B28F91C5A}"/>
              </a:ext>
            </a:extLst>
          </p:cNvPr>
          <p:cNvSpPr txBox="1"/>
          <p:nvPr/>
        </p:nvSpPr>
        <p:spPr>
          <a:xfrm>
            <a:off x="919316" y="5932816"/>
            <a:ext cx="7624916" cy="400110"/>
          </a:xfrm>
          <a:prstGeom prst="rect">
            <a:avLst/>
          </a:prstGeom>
          <a:noFill/>
        </p:spPr>
        <p:txBody>
          <a:bodyPr wrap="square">
            <a:spAutoFit/>
          </a:bodyPr>
          <a:lstStyle/>
          <a:p>
            <a:pPr algn="r"/>
            <a:r>
              <a:rPr lang="en-GB" sz="1000" dirty="0">
                <a:effectLst/>
              </a:rPr>
              <a:t>Wirfs-Brock, R. and Wilkerson, B. (1989) ‘Object-oriented design: A responsibility-driven approach’, </a:t>
            </a:r>
            <a:r>
              <a:rPr lang="en-GB" sz="1000" i="1" dirty="0">
                <a:effectLst/>
              </a:rPr>
              <a:t>Conference proceedings on Object-oriented programming systems, languages and applications</a:t>
            </a:r>
            <a:r>
              <a:rPr lang="en-GB" sz="1000" dirty="0">
                <a:effectLst/>
              </a:rPr>
              <a:t>, pp. 71–75. doi:10.1145/74877.74885. </a:t>
            </a:r>
          </a:p>
        </p:txBody>
      </p:sp>
      <p:sp>
        <p:nvSpPr>
          <p:cNvPr id="9" name="TextBox 8">
            <a:extLst>
              <a:ext uri="{FF2B5EF4-FFF2-40B4-BE49-F238E27FC236}">
                <a16:creationId xmlns:a16="http://schemas.microsoft.com/office/drawing/2014/main" id="{4B7AF741-C88D-E43F-DF6E-A9A87AB534C1}"/>
              </a:ext>
            </a:extLst>
          </p:cNvPr>
          <p:cNvSpPr txBox="1"/>
          <p:nvPr/>
        </p:nvSpPr>
        <p:spPr>
          <a:xfrm>
            <a:off x="1420761" y="5110462"/>
            <a:ext cx="7123471" cy="400110"/>
          </a:xfrm>
          <a:prstGeom prst="rect">
            <a:avLst/>
          </a:prstGeom>
          <a:noFill/>
        </p:spPr>
        <p:txBody>
          <a:bodyPr wrap="square">
            <a:spAutoFit/>
          </a:bodyPr>
          <a:lstStyle/>
          <a:p>
            <a:pPr algn="r"/>
            <a:r>
              <a:rPr lang="en-GB" sz="1000" dirty="0">
                <a:effectLst/>
              </a:rPr>
              <a:t>Beck, K. and Cunningham, W. (1989) ‘A laboratory for Teaching Object Oriented Thinking’, </a:t>
            </a:r>
            <a:r>
              <a:rPr lang="en-GB" sz="1000" i="1" dirty="0">
                <a:effectLst/>
              </a:rPr>
              <a:t>Conference proceedings on Object-oriented programming systems, languages and applications</a:t>
            </a:r>
            <a:r>
              <a:rPr lang="en-GB" sz="1000" dirty="0">
                <a:effectLst/>
              </a:rPr>
              <a:t>, pp. 1–6. doi:10.1145/74877.74879. </a:t>
            </a:r>
          </a:p>
        </p:txBody>
      </p:sp>
    </p:spTree>
    <p:extLst>
      <p:ext uri="{BB962C8B-B14F-4D97-AF65-F5344CB8AC3E}">
        <p14:creationId xmlns:p14="http://schemas.microsoft.com/office/powerpoint/2010/main" val="1485943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F48FC-E666-DC8B-935C-890617BEA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109A1B-94B4-9825-7C5C-F5C0CA22CE78}"/>
              </a:ext>
            </a:extLst>
          </p:cNvPr>
          <p:cNvSpPr>
            <a:spLocks noGrp="1"/>
          </p:cNvSpPr>
          <p:nvPr>
            <p:ph type="title"/>
          </p:nvPr>
        </p:nvSpPr>
        <p:spPr/>
        <p:txBody>
          <a:bodyPr/>
          <a:lstStyle/>
          <a:p>
            <a:r>
              <a:rPr dirty="0"/>
              <a:t>Step 3 – Find Candidate</a:t>
            </a:r>
            <a:r>
              <a:rPr lang="en-GB" dirty="0"/>
              <a:t>s</a:t>
            </a:r>
            <a:endParaRPr dirty="0"/>
          </a:p>
        </p:txBody>
      </p:sp>
      <p:pic>
        <p:nvPicPr>
          <p:cNvPr id="8" name="Picture 7" descr="A close-up of a card&#10;&#10;AI-generated content may be incorrect.">
            <a:extLst>
              <a:ext uri="{FF2B5EF4-FFF2-40B4-BE49-F238E27FC236}">
                <a16:creationId xmlns:a16="http://schemas.microsoft.com/office/drawing/2014/main" id="{683AEFAC-6498-CEEC-6E17-7D99E11D6827}"/>
              </a:ext>
            </a:extLst>
          </p:cNvPr>
          <p:cNvPicPr>
            <a:picLocks noChangeAspect="1"/>
          </p:cNvPicPr>
          <p:nvPr/>
        </p:nvPicPr>
        <p:blipFill>
          <a:blip r:embed="rId3"/>
          <a:stretch>
            <a:fillRect/>
          </a:stretch>
        </p:blipFill>
        <p:spPr>
          <a:xfrm>
            <a:off x="434898" y="2256499"/>
            <a:ext cx="8463390" cy="2476252"/>
          </a:xfrm>
          <a:prstGeom prst="rect">
            <a:avLst/>
          </a:prstGeom>
        </p:spPr>
      </p:pic>
    </p:spTree>
    <p:extLst>
      <p:ext uri="{BB962C8B-B14F-4D97-AF65-F5344CB8AC3E}">
        <p14:creationId xmlns:p14="http://schemas.microsoft.com/office/powerpoint/2010/main" val="346638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B9A3929-7C1B-1BFB-B64D-2BA8037642BA}"/>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5AF982-1F91-42E5-F3B8-8FEEF6892CC9}"/>
              </a:ext>
            </a:extLst>
          </p:cNvPr>
          <p:cNvSpPr>
            <a:spLocks noGrp="1"/>
          </p:cNvSpPr>
          <p:nvPr>
            <p:ph type="title"/>
          </p:nvPr>
        </p:nvSpPr>
        <p:spPr>
          <a:xfrm>
            <a:off x="784514" y="942108"/>
            <a:ext cx="2442412" cy="4969113"/>
          </a:xfrm>
        </p:spPr>
        <p:txBody>
          <a:bodyPr vert="horz" lIns="91440" tIns="45720" rIns="91440" bIns="45720" rtlCol="0" anchor="ctr">
            <a:normAutofit/>
          </a:bodyPr>
          <a:lstStyle/>
          <a:p>
            <a:r>
              <a:rPr lang="en-US" sz="2500" dirty="0">
                <a:solidFill>
                  <a:schemeClr val="tx2">
                    <a:lumMod val="75000"/>
                  </a:schemeClr>
                </a:solidFill>
              </a:rPr>
              <a:t>Step 4 – Assign Responsibilities</a:t>
            </a:r>
          </a:p>
        </p:txBody>
      </p:sp>
      <p:sp>
        <p:nvSpPr>
          <p:cNvPr id="33" name="Rectangle 3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35" name="Straight Connector 3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3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3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4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4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4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4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4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4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4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4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4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4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TextBox 2">
            <a:extLst>
              <a:ext uri="{FF2B5EF4-FFF2-40B4-BE49-F238E27FC236}">
                <a16:creationId xmlns:a16="http://schemas.microsoft.com/office/drawing/2014/main" id="{9918B0A4-F744-8B11-6B0E-5A5ACE4734AF}"/>
              </a:ext>
            </a:extLst>
          </p:cNvPr>
          <p:cNvSpPr txBox="1"/>
          <p:nvPr/>
        </p:nvSpPr>
        <p:spPr>
          <a:xfrm>
            <a:off x="3786796" y="942108"/>
            <a:ext cx="4841662" cy="4969114"/>
          </a:xfrm>
          <a:prstGeom prst="rect">
            <a:avLst/>
          </a:prstGeom>
        </p:spPr>
        <p:txBody>
          <a:bodyPr vert="horz" lIns="91440" tIns="45720" rIns="91440" bIns="45720" rtlCol="0" anchor="ctr">
            <a:normAutofit/>
          </a:bodyPr>
          <a:lstStyle/>
          <a:p>
            <a:pPr>
              <a:lnSpc>
                <a:spcPct val="90000"/>
              </a:lnSpc>
              <a:spcBef>
                <a:spcPts val="1000"/>
              </a:spcBef>
              <a:buClr>
                <a:schemeClr val="accent1"/>
              </a:buClr>
              <a:buFont typeface="Wingdings 3" charset="2"/>
              <a:buChar char=""/>
            </a:pPr>
            <a:r>
              <a:rPr lang="en-US" sz="1500" b="1">
                <a:solidFill>
                  <a:schemeClr val="tx2">
                    <a:lumMod val="75000"/>
                  </a:schemeClr>
                </a:solidFill>
              </a:rPr>
              <a:t>Use Case Scenario: Frame a Contest</a:t>
            </a:r>
          </a:p>
          <a:p>
            <a:pPr>
              <a:lnSpc>
                <a:spcPct val="90000"/>
              </a:lnSpc>
              <a:spcBef>
                <a:spcPts val="1000"/>
              </a:spcBef>
              <a:buClr>
                <a:schemeClr val="accent1"/>
              </a:buClr>
              <a:buFont typeface="Wingdings 3" charset="2"/>
              <a:buChar char=""/>
            </a:pPr>
            <a:endParaRPr lang="en-US" sz="1500">
              <a:solidFill>
                <a:schemeClr val="tx2">
                  <a:lumMod val="75000"/>
                </a:schemeClr>
              </a:solidFill>
            </a:endParaRPr>
          </a:p>
          <a:p>
            <a:pPr marL="342900" indent="-342900">
              <a:lnSpc>
                <a:spcPct val="90000"/>
              </a:lnSpc>
              <a:spcBef>
                <a:spcPts val="1000"/>
              </a:spcBef>
              <a:buClr>
                <a:schemeClr val="accent1"/>
              </a:buClr>
              <a:buFont typeface="Wingdings 3" charset="2"/>
              <a:buChar char=""/>
            </a:pPr>
            <a:r>
              <a:rPr lang="en-US" sz="1500">
                <a:solidFill>
                  <a:schemeClr val="tx2">
                    <a:lumMod val="75000"/>
                  </a:schemeClr>
                </a:solidFill>
              </a:rPr>
              <a:t>The GM creates a contest.</a:t>
            </a:r>
          </a:p>
          <a:p>
            <a:pPr marL="342900" indent="-342900">
              <a:lnSpc>
                <a:spcPct val="90000"/>
              </a:lnSpc>
              <a:spcBef>
                <a:spcPts val="1000"/>
              </a:spcBef>
              <a:buClr>
                <a:schemeClr val="accent1"/>
              </a:buClr>
              <a:buFont typeface="Wingdings 3" charset="2"/>
              <a:buChar char=""/>
            </a:pPr>
            <a:r>
              <a:rPr lang="en-US" sz="1500">
                <a:solidFill>
                  <a:schemeClr val="tx2">
                    <a:lumMod val="75000"/>
                  </a:schemeClr>
                </a:solidFill>
              </a:rPr>
              <a:t>The GM notes the resistance and sets the prize</a:t>
            </a:r>
            <a:r>
              <a:rPr lang="en-US" sz="1500" b="1">
                <a:solidFill>
                  <a:schemeClr val="tx2">
                    <a:lumMod val="75000"/>
                  </a:schemeClr>
                </a:solidFill>
              </a:rPr>
              <a:t> </a:t>
            </a:r>
            <a:r>
              <a:rPr lang="en-US" sz="1500" i="1">
                <a:solidFill>
                  <a:schemeClr val="tx2">
                    <a:lumMod val="75000"/>
                  </a:schemeClr>
                </a:solidFill>
              </a:rPr>
              <a:t>or</a:t>
            </a:r>
            <a:r>
              <a:rPr lang="en-US" sz="1500" b="1">
                <a:solidFill>
                  <a:schemeClr val="tx2">
                    <a:lumMod val="75000"/>
                  </a:schemeClr>
                </a:solidFill>
              </a:rPr>
              <a:t> </a:t>
            </a:r>
            <a:r>
              <a:rPr lang="en-US" sz="1500">
                <a:solidFill>
                  <a:schemeClr val="tx2">
                    <a:lumMod val="75000"/>
                  </a:schemeClr>
                </a:solidFill>
              </a:rPr>
              <a:t>stakes for the contest.</a:t>
            </a:r>
          </a:p>
          <a:p>
            <a:pPr marL="342900" indent="-342900">
              <a:lnSpc>
                <a:spcPct val="90000"/>
              </a:lnSpc>
              <a:spcBef>
                <a:spcPts val="1000"/>
              </a:spcBef>
              <a:buClr>
                <a:schemeClr val="accent1"/>
              </a:buClr>
              <a:buFont typeface="Wingdings 3" charset="2"/>
              <a:buChar char=""/>
            </a:pPr>
            <a:r>
              <a:rPr lang="en-US" sz="1500">
                <a:solidFill>
                  <a:schemeClr val="tx2">
                    <a:lumMod val="75000"/>
                  </a:schemeClr>
                </a:solidFill>
              </a:rPr>
              <a:t>The GM sets the resistance Target Number for that contest.</a:t>
            </a:r>
          </a:p>
          <a:p>
            <a:pPr marL="342900" indent="-342900">
              <a:lnSpc>
                <a:spcPct val="90000"/>
              </a:lnSpc>
              <a:spcBef>
                <a:spcPts val="1000"/>
              </a:spcBef>
              <a:buClr>
                <a:schemeClr val="accent1"/>
              </a:buClr>
              <a:buFont typeface="Wingdings 3" charset="2"/>
              <a:buChar char=""/>
            </a:pPr>
            <a:r>
              <a:rPr lang="en-US" sz="1500">
                <a:solidFill>
                  <a:schemeClr val="tx2">
                    <a:lumMod val="75000"/>
                  </a:schemeClr>
                </a:solidFill>
              </a:rPr>
              <a:t>The player determines the PC's ability to overcome the resistance and gain the prize.</a:t>
            </a:r>
          </a:p>
          <a:p>
            <a:pPr marL="342900" indent="-342900">
              <a:lnSpc>
                <a:spcPct val="90000"/>
              </a:lnSpc>
              <a:spcBef>
                <a:spcPts val="1000"/>
              </a:spcBef>
              <a:buClr>
                <a:schemeClr val="accent1"/>
              </a:buClr>
              <a:buFont typeface="Wingdings 3" charset="2"/>
              <a:buChar char=""/>
            </a:pPr>
            <a:r>
              <a:rPr lang="en-US" sz="1500">
                <a:solidFill>
                  <a:schemeClr val="tx2">
                    <a:lumMod val="75000"/>
                  </a:schemeClr>
                </a:solidFill>
              </a:rPr>
              <a:t>The GM determines if the ability has a stretch modifier.</a:t>
            </a:r>
          </a:p>
          <a:p>
            <a:pPr marL="342900" indent="-342900">
              <a:lnSpc>
                <a:spcPct val="90000"/>
              </a:lnSpc>
              <a:spcBef>
                <a:spcPts val="1000"/>
              </a:spcBef>
              <a:buClr>
                <a:schemeClr val="accent1"/>
              </a:buClr>
              <a:buFont typeface="Wingdings 3" charset="2"/>
              <a:buChar char=""/>
            </a:pPr>
            <a:r>
              <a:rPr lang="en-US" sz="1500">
                <a:solidFill>
                  <a:schemeClr val="tx2">
                    <a:lumMod val="75000"/>
                  </a:schemeClr>
                </a:solidFill>
              </a:rPr>
              <a:t>The player identifies any relevant modifiers from augments.</a:t>
            </a:r>
          </a:p>
          <a:p>
            <a:pPr marL="342900" indent="-342900">
              <a:lnSpc>
                <a:spcPct val="90000"/>
              </a:lnSpc>
              <a:spcBef>
                <a:spcPts val="1000"/>
              </a:spcBef>
              <a:buClr>
                <a:schemeClr val="accent1"/>
              </a:buClr>
              <a:buFont typeface="Wingdings 3" charset="2"/>
              <a:buChar char=""/>
            </a:pPr>
            <a:r>
              <a:rPr lang="en-US" sz="1500">
                <a:solidFill>
                  <a:schemeClr val="tx2">
                    <a:lumMod val="75000"/>
                  </a:schemeClr>
                </a:solidFill>
              </a:rPr>
              <a:t>The player identifies any relevant modifiers from hindrances.</a:t>
            </a:r>
          </a:p>
          <a:p>
            <a:pPr marL="342900" indent="-342900">
              <a:lnSpc>
                <a:spcPct val="90000"/>
              </a:lnSpc>
              <a:spcBef>
                <a:spcPts val="1000"/>
              </a:spcBef>
              <a:buClr>
                <a:schemeClr val="accent1"/>
              </a:buClr>
              <a:buFont typeface="Wingdings 3" charset="2"/>
              <a:buChar char=""/>
            </a:pPr>
            <a:r>
              <a:rPr lang="en-US" sz="1500">
                <a:solidFill>
                  <a:schemeClr val="tx2">
                    <a:lumMod val="75000"/>
                  </a:schemeClr>
                </a:solidFill>
              </a:rPr>
              <a:t>The GM determines any situational modifiers.</a:t>
            </a:r>
          </a:p>
        </p:txBody>
      </p:sp>
    </p:spTree>
    <p:extLst>
      <p:ext uri="{BB962C8B-B14F-4D97-AF65-F5344CB8AC3E}">
        <p14:creationId xmlns:p14="http://schemas.microsoft.com/office/powerpoint/2010/main" val="181327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3F7181E-70F2-D4F5-21F2-CF84FDAD4714}"/>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1F0D4-CD2D-A804-16FF-985E8A8C740F}"/>
              </a:ext>
            </a:extLst>
          </p:cNvPr>
          <p:cNvSpPr>
            <a:spLocks noGrp="1"/>
          </p:cNvSpPr>
          <p:nvPr>
            <p:ph type="title"/>
          </p:nvPr>
        </p:nvSpPr>
        <p:spPr>
          <a:xfrm>
            <a:off x="784514" y="942108"/>
            <a:ext cx="2442412" cy="4969113"/>
          </a:xfrm>
        </p:spPr>
        <p:txBody>
          <a:bodyPr anchor="ctr">
            <a:normAutofit/>
          </a:bodyPr>
          <a:lstStyle/>
          <a:p>
            <a:r>
              <a:rPr lang="en-GB" sz="2500">
                <a:solidFill>
                  <a:schemeClr val="tx2">
                    <a:lumMod val="75000"/>
                  </a:schemeClr>
                </a:solidFill>
              </a:rPr>
              <a:t>Step 4 – Assign Responsibilities</a:t>
            </a:r>
          </a:p>
        </p:txBody>
      </p:sp>
      <p:sp>
        <p:nvSpPr>
          <p:cNvPr id="33" name="Rectangle 3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35" name="Straight Connector 3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3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3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4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4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4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4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4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4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4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4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4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4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4" name="Content Placeholder 2">
            <a:extLst>
              <a:ext uri="{FF2B5EF4-FFF2-40B4-BE49-F238E27FC236}">
                <a16:creationId xmlns:a16="http://schemas.microsoft.com/office/drawing/2014/main" id="{5D4D1746-6961-B795-D641-05A47C706BE5}"/>
              </a:ext>
            </a:extLst>
          </p:cNvPr>
          <p:cNvSpPr>
            <a:spLocks noGrp="1"/>
          </p:cNvSpPr>
          <p:nvPr>
            <p:ph idx="1"/>
          </p:nvPr>
        </p:nvSpPr>
        <p:spPr>
          <a:xfrm>
            <a:off x="3786796" y="942108"/>
            <a:ext cx="4841662" cy="4969114"/>
          </a:xfrm>
        </p:spPr>
        <p:txBody>
          <a:bodyPr anchor="ctr">
            <a:normAutofit/>
          </a:bodyPr>
          <a:lstStyle/>
          <a:p>
            <a:r>
              <a:rPr lang="en-GB">
                <a:solidFill>
                  <a:schemeClr val="tx2">
                    <a:lumMod val="75000"/>
                  </a:schemeClr>
                </a:solidFill>
              </a:rPr>
              <a:t>Use the “knows/does/decides” frame to assign responsibilities</a:t>
            </a:r>
          </a:p>
          <a:p>
            <a:r>
              <a:rPr lang="en-GB">
                <a:solidFill>
                  <a:schemeClr val="tx2">
                    <a:lumMod val="75000"/>
                  </a:schemeClr>
                </a:solidFill>
              </a:rPr>
              <a:t>Keep responsibilities concise and focused</a:t>
            </a:r>
          </a:p>
          <a:p>
            <a:r>
              <a:rPr lang="en-GB">
                <a:solidFill>
                  <a:schemeClr val="tx2">
                    <a:lumMod val="75000"/>
                  </a:schemeClr>
                </a:solidFill>
              </a:rPr>
              <a:t>Focus on distributing work, not centralizing it</a:t>
            </a:r>
          </a:p>
          <a:p>
            <a:pPr>
              <a:defRPr sz="1800"/>
            </a:pPr>
            <a:endParaRPr lang="en-GB">
              <a:solidFill>
                <a:schemeClr val="tx2">
                  <a:lumMod val="75000"/>
                </a:schemeClr>
              </a:solidFill>
            </a:endParaRPr>
          </a:p>
        </p:txBody>
      </p:sp>
    </p:spTree>
    <p:extLst>
      <p:ext uri="{BB962C8B-B14F-4D97-AF65-F5344CB8AC3E}">
        <p14:creationId xmlns:p14="http://schemas.microsoft.com/office/powerpoint/2010/main" val="2402122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967C302-D768-BC03-E366-66E862D70CC7}"/>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36591-83FA-B6D4-B1AF-0E56D5CD41C6}"/>
              </a:ext>
            </a:extLst>
          </p:cNvPr>
          <p:cNvSpPr>
            <a:spLocks noGrp="1"/>
          </p:cNvSpPr>
          <p:nvPr>
            <p:ph type="title"/>
          </p:nvPr>
        </p:nvSpPr>
        <p:spPr>
          <a:xfrm>
            <a:off x="784514" y="942108"/>
            <a:ext cx="2442412" cy="4969113"/>
          </a:xfrm>
        </p:spPr>
        <p:txBody>
          <a:bodyPr vert="horz" lIns="91440" tIns="45720" rIns="91440" bIns="45720" rtlCol="0" anchor="ctr">
            <a:normAutofit/>
          </a:bodyPr>
          <a:lstStyle/>
          <a:p>
            <a:r>
              <a:rPr lang="en-US" sz="2500" dirty="0">
                <a:solidFill>
                  <a:schemeClr val="tx2">
                    <a:lumMod val="75000"/>
                  </a:schemeClr>
                </a:solidFill>
              </a:rPr>
              <a:t>Step 4 – Assign Responsibilities</a:t>
            </a:r>
          </a:p>
        </p:txBody>
      </p:sp>
      <p:sp>
        <p:nvSpPr>
          <p:cNvPr id="33" name="Rectangle 3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35" name="Straight Connector 3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3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3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4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4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4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4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4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4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4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4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4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4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6" name="TextBox 5">
            <a:extLst>
              <a:ext uri="{FF2B5EF4-FFF2-40B4-BE49-F238E27FC236}">
                <a16:creationId xmlns:a16="http://schemas.microsoft.com/office/drawing/2014/main" id="{76EF465D-D29B-7983-32EE-6F2AE0878C5D}"/>
              </a:ext>
            </a:extLst>
          </p:cNvPr>
          <p:cNvSpPr txBox="1"/>
          <p:nvPr/>
        </p:nvSpPr>
        <p:spPr>
          <a:xfrm>
            <a:off x="3786796" y="942108"/>
            <a:ext cx="4841662" cy="4969114"/>
          </a:xfrm>
          <a:prstGeom prst="rect">
            <a:avLst/>
          </a:prstGeom>
        </p:spPr>
        <p:txBody>
          <a:bodyPr vert="horz" lIns="91440" tIns="45720" rIns="91440" bIns="45720" rtlCol="0" anchor="ctr">
            <a:normAutofit/>
          </a:bodyPr>
          <a:lstStyle/>
          <a:p>
            <a:pPr>
              <a:spcBef>
                <a:spcPts val="1000"/>
              </a:spcBef>
              <a:buClr>
                <a:schemeClr val="accent1"/>
              </a:buClr>
              <a:buFont typeface="Wingdings 3" charset="2"/>
              <a:buChar char=""/>
            </a:pPr>
            <a:r>
              <a:rPr lang="en-US" b="1" dirty="0">
                <a:solidFill>
                  <a:schemeClr val="tx2">
                    <a:lumMod val="75000"/>
                  </a:schemeClr>
                </a:solidFill>
                <a:effectLst/>
              </a:rPr>
              <a:t>Stereotypes</a:t>
            </a:r>
            <a:r>
              <a:rPr lang="en-US" dirty="0">
                <a:solidFill>
                  <a:schemeClr val="tx2">
                    <a:lumMod val="75000"/>
                  </a:schemeClr>
                </a:solidFill>
                <a:effectLst/>
              </a:rPr>
              <a:t> help you characterize the roles objects play:</a:t>
            </a:r>
          </a:p>
          <a:p>
            <a:pPr marL="285750" indent="-285750">
              <a:spcBef>
                <a:spcPts val="1000"/>
              </a:spcBef>
              <a:buClr>
                <a:schemeClr val="accent1"/>
              </a:buClr>
              <a:buFont typeface="Wingdings 3" charset="2"/>
              <a:buChar char=""/>
            </a:pPr>
            <a:r>
              <a:rPr lang="en-US" sz="1600" b="1" dirty="0">
                <a:solidFill>
                  <a:schemeClr val="tx2">
                    <a:lumMod val="75000"/>
                  </a:schemeClr>
                </a:solidFill>
                <a:effectLst/>
              </a:rPr>
              <a:t>Service Providers</a:t>
            </a:r>
            <a:r>
              <a:rPr lang="en-US" sz="1600" dirty="0">
                <a:solidFill>
                  <a:schemeClr val="tx2">
                    <a:lumMod val="75000"/>
                  </a:schemeClr>
                </a:solidFill>
                <a:effectLst/>
              </a:rPr>
              <a:t> do things</a:t>
            </a:r>
          </a:p>
          <a:p>
            <a:pPr marL="285750" indent="-285750">
              <a:spcBef>
                <a:spcPts val="1000"/>
              </a:spcBef>
              <a:buClr>
                <a:schemeClr val="accent1"/>
              </a:buClr>
              <a:buFont typeface="Wingdings 3" charset="2"/>
              <a:buChar char=""/>
            </a:pPr>
            <a:r>
              <a:rPr lang="en-US" sz="1600" b="1" dirty="0" err="1">
                <a:solidFill>
                  <a:schemeClr val="tx2">
                    <a:lumMod val="75000"/>
                  </a:schemeClr>
                </a:solidFill>
                <a:effectLst/>
              </a:rPr>
              <a:t>Interfacers</a:t>
            </a:r>
            <a:r>
              <a:rPr lang="en-US" sz="1600" dirty="0">
                <a:solidFill>
                  <a:schemeClr val="tx2">
                    <a:lumMod val="75000"/>
                  </a:schemeClr>
                </a:solidFill>
                <a:effectLst/>
              </a:rPr>
              <a:t> translate requests and convert between levels of abstraction</a:t>
            </a:r>
          </a:p>
          <a:p>
            <a:pPr marL="285750" indent="-285750">
              <a:spcBef>
                <a:spcPts val="1000"/>
              </a:spcBef>
              <a:buClr>
                <a:schemeClr val="accent1"/>
              </a:buClr>
              <a:buFont typeface="Wingdings 3" charset="2"/>
              <a:buChar char=""/>
            </a:pPr>
            <a:r>
              <a:rPr lang="en-US" sz="1600" b="1" dirty="0">
                <a:solidFill>
                  <a:schemeClr val="tx2">
                    <a:lumMod val="75000"/>
                  </a:schemeClr>
                </a:solidFill>
                <a:effectLst/>
              </a:rPr>
              <a:t>Information Holders</a:t>
            </a:r>
            <a:r>
              <a:rPr lang="en-US" sz="1600" dirty="0">
                <a:solidFill>
                  <a:schemeClr val="tx2">
                    <a:lumMod val="75000"/>
                  </a:schemeClr>
                </a:solidFill>
                <a:effectLst/>
              </a:rPr>
              <a:t> know things</a:t>
            </a:r>
          </a:p>
          <a:p>
            <a:pPr marL="285750" indent="-285750">
              <a:spcBef>
                <a:spcPts val="1000"/>
              </a:spcBef>
              <a:buClr>
                <a:schemeClr val="accent1"/>
              </a:buClr>
              <a:buFont typeface="Wingdings 3" charset="2"/>
              <a:buChar char=""/>
            </a:pPr>
            <a:r>
              <a:rPr lang="en-US" sz="1600" b="1" dirty="0">
                <a:solidFill>
                  <a:schemeClr val="tx2">
                    <a:lumMod val="75000"/>
                  </a:schemeClr>
                </a:solidFill>
                <a:effectLst/>
              </a:rPr>
              <a:t>Controllers</a:t>
            </a:r>
            <a:r>
              <a:rPr lang="en-US" sz="1600" dirty="0">
                <a:solidFill>
                  <a:schemeClr val="tx2">
                    <a:lumMod val="75000"/>
                  </a:schemeClr>
                </a:solidFill>
                <a:effectLst/>
              </a:rPr>
              <a:t> direct activities</a:t>
            </a:r>
          </a:p>
          <a:p>
            <a:pPr marL="285750" indent="-285750">
              <a:spcBef>
                <a:spcPts val="1000"/>
              </a:spcBef>
              <a:buClr>
                <a:schemeClr val="accent1"/>
              </a:buClr>
              <a:buFont typeface="Wingdings 3" charset="2"/>
              <a:buChar char=""/>
            </a:pPr>
            <a:r>
              <a:rPr lang="en-US" sz="1600" b="1" dirty="0">
                <a:solidFill>
                  <a:schemeClr val="tx2">
                    <a:lumMod val="75000"/>
                  </a:schemeClr>
                </a:solidFill>
                <a:effectLst/>
              </a:rPr>
              <a:t>Coordinators</a:t>
            </a:r>
            <a:r>
              <a:rPr lang="en-US" sz="1600" dirty="0">
                <a:solidFill>
                  <a:schemeClr val="tx2">
                    <a:lumMod val="75000"/>
                  </a:schemeClr>
                </a:solidFill>
                <a:effectLst/>
              </a:rPr>
              <a:t> delegate work</a:t>
            </a:r>
          </a:p>
          <a:p>
            <a:pPr marL="285750" indent="-285750">
              <a:spcBef>
                <a:spcPts val="1000"/>
              </a:spcBef>
              <a:buClr>
                <a:schemeClr val="accent1"/>
              </a:buClr>
              <a:buFont typeface="Wingdings 3" charset="2"/>
              <a:buChar char=""/>
            </a:pPr>
            <a:r>
              <a:rPr lang="en-US" sz="1600" b="1" dirty="0">
                <a:solidFill>
                  <a:schemeClr val="tx2">
                    <a:lumMod val="75000"/>
                  </a:schemeClr>
                </a:solidFill>
                <a:effectLst/>
              </a:rPr>
              <a:t>Structurers</a:t>
            </a:r>
            <a:r>
              <a:rPr lang="en-US" sz="1600" dirty="0">
                <a:solidFill>
                  <a:schemeClr val="tx2">
                    <a:lumMod val="75000"/>
                  </a:schemeClr>
                </a:solidFill>
                <a:effectLst/>
              </a:rPr>
              <a:t> manage object relations or organize collections of objects</a:t>
            </a:r>
          </a:p>
        </p:txBody>
      </p:sp>
    </p:spTree>
    <p:extLst>
      <p:ext uri="{BB962C8B-B14F-4D97-AF65-F5344CB8AC3E}">
        <p14:creationId xmlns:p14="http://schemas.microsoft.com/office/powerpoint/2010/main" val="707940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B20F599C-1BFB-9439-CFC7-3B316885D9E7}"/>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03D5A7-AF28-ECB1-2875-1B417428DA46}"/>
              </a:ext>
            </a:extLst>
          </p:cNvPr>
          <p:cNvSpPr>
            <a:spLocks noGrp="1"/>
          </p:cNvSpPr>
          <p:nvPr>
            <p:ph type="title"/>
          </p:nvPr>
        </p:nvSpPr>
        <p:spPr>
          <a:xfrm>
            <a:off x="1346172" y="624110"/>
            <a:ext cx="7284749" cy="1280890"/>
          </a:xfrm>
        </p:spPr>
        <p:txBody>
          <a:bodyPr>
            <a:normAutofit/>
          </a:bodyPr>
          <a:lstStyle/>
          <a:p>
            <a:r>
              <a:rPr lang="en-GB" dirty="0"/>
              <a:t>Step 4 – Assign Responsibilities</a:t>
            </a:r>
            <a:endParaRPr lang="en-GB"/>
          </a:p>
        </p:txBody>
      </p:sp>
      <p:sp>
        <p:nvSpPr>
          <p:cNvPr id="34" name="Rectangle 33">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6"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GB"/>
          </a:p>
        </p:txBody>
      </p:sp>
      <p:graphicFrame>
        <p:nvGraphicFramePr>
          <p:cNvPr id="28" name="Content Placeholder 2">
            <a:extLst>
              <a:ext uri="{FF2B5EF4-FFF2-40B4-BE49-F238E27FC236}">
                <a16:creationId xmlns:a16="http://schemas.microsoft.com/office/drawing/2014/main" id="{E61E68E9-5AD1-8305-64AA-A05C2E94B5DB}"/>
              </a:ext>
            </a:extLst>
          </p:cNvPr>
          <p:cNvGraphicFramePr>
            <a:graphicFrameLocks noGrp="1"/>
          </p:cNvGraphicFramePr>
          <p:nvPr>
            <p:ph idx="1"/>
            <p:extLst>
              <p:ext uri="{D42A27DB-BD31-4B8C-83A1-F6EECF244321}">
                <p14:modId xmlns:p14="http://schemas.microsoft.com/office/powerpoint/2010/main" val="3664879576"/>
              </p:ext>
            </p:extLst>
          </p:nvPr>
        </p:nvGraphicFramePr>
        <p:xfrm>
          <a:off x="1346172" y="2222983"/>
          <a:ext cx="6740553" cy="3653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5607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1EC30-1CD7-4AB8-6CFB-2543649303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897C2-82B0-B646-8FA7-E0377AC6C35B}"/>
              </a:ext>
            </a:extLst>
          </p:cNvPr>
          <p:cNvSpPr>
            <a:spLocks noGrp="1"/>
          </p:cNvSpPr>
          <p:nvPr>
            <p:ph type="title"/>
          </p:nvPr>
        </p:nvSpPr>
        <p:spPr>
          <a:xfrm>
            <a:off x="1945201" y="624110"/>
            <a:ext cx="6819658" cy="669431"/>
          </a:xfrm>
        </p:spPr>
        <p:txBody>
          <a:bodyPr/>
          <a:lstStyle/>
          <a:p>
            <a:r>
              <a:rPr lang="en-GB" dirty="0"/>
              <a:t>Step 4 – Assign Responsibilities</a:t>
            </a:r>
          </a:p>
        </p:txBody>
      </p:sp>
      <p:pic>
        <p:nvPicPr>
          <p:cNvPr id="8" name="Picture 7" descr="A close-up of a card&#10;&#10;AI-generated content may be incorrect.">
            <a:extLst>
              <a:ext uri="{FF2B5EF4-FFF2-40B4-BE49-F238E27FC236}">
                <a16:creationId xmlns:a16="http://schemas.microsoft.com/office/drawing/2014/main" id="{9AB7D6E3-424A-ECF4-6304-DF95EDEC1830}"/>
              </a:ext>
            </a:extLst>
          </p:cNvPr>
          <p:cNvPicPr>
            <a:picLocks noChangeAspect="1"/>
          </p:cNvPicPr>
          <p:nvPr/>
        </p:nvPicPr>
        <p:blipFill>
          <a:blip r:embed="rId3"/>
          <a:stretch>
            <a:fillRect/>
          </a:stretch>
        </p:blipFill>
        <p:spPr>
          <a:xfrm>
            <a:off x="733435" y="2002639"/>
            <a:ext cx="7772400" cy="2208216"/>
          </a:xfrm>
          <a:prstGeom prst="rect">
            <a:avLst/>
          </a:prstGeom>
        </p:spPr>
      </p:pic>
      <p:pic>
        <p:nvPicPr>
          <p:cNvPr id="6" name="Picture 5" descr="A close-up of a card&#10;&#10;AI-generated content may be incorrect.">
            <a:extLst>
              <a:ext uri="{FF2B5EF4-FFF2-40B4-BE49-F238E27FC236}">
                <a16:creationId xmlns:a16="http://schemas.microsoft.com/office/drawing/2014/main" id="{A9B919CC-E2B1-29C8-1FF9-73A1244A6D30}"/>
              </a:ext>
            </a:extLst>
          </p:cNvPr>
          <p:cNvPicPr>
            <a:picLocks noChangeAspect="1"/>
          </p:cNvPicPr>
          <p:nvPr/>
        </p:nvPicPr>
        <p:blipFill>
          <a:blip r:embed="rId4"/>
          <a:stretch>
            <a:fillRect/>
          </a:stretch>
        </p:blipFill>
        <p:spPr>
          <a:xfrm>
            <a:off x="733435" y="4408856"/>
            <a:ext cx="7772400" cy="2208216"/>
          </a:xfrm>
          <a:prstGeom prst="rect">
            <a:avLst/>
          </a:prstGeom>
        </p:spPr>
      </p:pic>
    </p:spTree>
    <p:extLst>
      <p:ext uri="{BB962C8B-B14F-4D97-AF65-F5344CB8AC3E}">
        <p14:creationId xmlns:p14="http://schemas.microsoft.com/office/powerpoint/2010/main" val="2948464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50387269-F788-2824-C451-764A1E16BF36}"/>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1"/>
            <a:ext cx="915543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 name="Group 33">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27110" y="228600"/>
            <a:ext cx="2138628" cy="6638625"/>
            <a:chOff x="2487613" y="285750"/>
            <a:chExt cx="2428875" cy="5654676"/>
          </a:xfrm>
        </p:grpSpPr>
        <p:sp>
          <p:nvSpPr>
            <p:cNvPr id="61"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GB"/>
            </a:p>
          </p:txBody>
        </p:sp>
        <p:sp>
          <p:nvSpPr>
            <p:cNvPr id="36"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GB"/>
            </a:p>
          </p:txBody>
        </p:sp>
        <p:sp>
          <p:nvSpPr>
            <p:cNvPr id="63"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GB"/>
            </a:p>
          </p:txBody>
        </p:sp>
        <p:sp>
          <p:nvSpPr>
            <p:cNvPr id="6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GB"/>
            </a:p>
          </p:txBody>
        </p:sp>
        <p:sp>
          <p:nvSpPr>
            <p:cNvPr id="6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GB"/>
            </a:p>
          </p:txBody>
        </p:sp>
        <p:sp>
          <p:nvSpPr>
            <p:cNvPr id="6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GB"/>
            </a:p>
          </p:txBody>
        </p:sp>
        <p:sp>
          <p:nvSpPr>
            <p:cNvPr id="6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GB"/>
            </a:p>
          </p:txBody>
        </p:sp>
        <p:sp>
          <p:nvSpPr>
            <p:cNvPr id="6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GB"/>
            </a:p>
          </p:txBody>
        </p:sp>
        <p:sp>
          <p:nvSpPr>
            <p:cNvPr id="7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GB"/>
            </a:p>
          </p:txBody>
        </p:sp>
        <p:sp>
          <p:nvSpPr>
            <p:cNvPr id="7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GB"/>
            </a:p>
          </p:txBody>
        </p:sp>
        <p:sp>
          <p:nvSpPr>
            <p:cNvPr id="7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GB"/>
            </a:p>
          </p:txBody>
        </p:sp>
        <p:sp>
          <p:nvSpPr>
            <p:cNvPr id="7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GB"/>
            </a:p>
          </p:txBody>
        </p:sp>
      </p:grpSp>
      <p:grpSp>
        <p:nvGrpSpPr>
          <p:cNvPr id="74" name="Group 73">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07832" y="-786"/>
            <a:ext cx="1767505" cy="6854040"/>
            <a:chOff x="6627813" y="194833"/>
            <a:chExt cx="1952625" cy="5678918"/>
          </a:xfrm>
        </p:grpSpPr>
        <p:sp>
          <p:nvSpPr>
            <p:cNvPr id="75"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GB"/>
            </a:p>
          </p:txBody>
        </p:sp>
        <p:sp>
          <p:nvSpPr>
            <p:cNvPr id="50"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GB"/>
            </a:p>
          </p:txBody>
        </p:sp>
        <p:sp>
          <p:nvSpPr>
            <p:cNvPr id="51"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GB"/>
            </a:p>
          </p:txBody>
        </p:sp>
        <p:sp>
          <p:nvSpPr>
            <p:cNvPr id="52"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GB"/>
            </a:p>
          </p:txBody>
        </p:sp>
        <p:sp>
          <p:nvSpPr>
            <p:cNvPr id="53"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GB"/>
            </a:p>
          </p:txBody>
        </p:sp>
        <p:sp>
          <p:nvSpPr>
            <p:cNvPr id="54"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GB"/>
            </a:p>
          </p:txBody>
        </p:sp>
        <p:sp>
          <p:nvSpPr>
            <p:cNvPr id="55"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GB"/>
            </a:p>
          </p:txBody>
        </p:sp>
        <p:sp>
          <p:nvSpPr>
            <p:cNvPr id="56"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GB"/>
            </a:p>
          </p:txBody>
        </p:sp>
        <p:sp>
          <p:nvSpPr>
            <p:cNvPr id="57"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GB"/>
            </a:p>
          </p:txBody>
        </p:sp>
        <p:sp>
          <p:nvSpPr>
            <p:cNvPr id="58"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GB"/>
            </a:p>
          </p:txBody>
        </p:sp>
        <p:sp>
          <p:nvSpPr>
            <p:cNvPr id="59"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GB"/>
            </a:p>
          </p:txBody>
        </p:sp>
        <p:sp>
          <p:nvSpPr>
            <p:cNvPr id="60"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GB"/>
            </a:p>
          </p:txBody>
        </p:sp>
      </p:grpSp>
      <p:sp>
        <p:nvSpPr>
          <p:cNvPr id="2" name="Title 1">
            <a:extLst>
              <a:ext uri="{FF2B5EF4-FFF2-40B4-BE49-F238E27FC236}">
                <a16:creationId xmlns:a16="http://schemas.microsoft.com/office/drawing/2014/main" id="{EFDE72BD-28D7-7AAE-60C4-173FAB3F4695}"/>
              </a:ext>
            </a:extLst>
          </p:cNvPr>
          <p:cNvSpPr>
            <a:spLocks noGrp="1"/>
          </p:cNvSpPr>
          <p:nvPr>
            <p:ph type="title"/>
          </p:nvPr>
        </p:nvSpPr>
        <p:spPr>
          <a:xfrm>
            <a:off x="4862322" y="624110"/>
            <a:ext cx="3766137" cy="1280890"/>
          </a:xfrm>
        </p:spPr>
        <p:txBody>
          <a:bodyPr>
            <a:normAutofit/>
          </a:bodyPr>
          <a:lstStyle/>
          <a:p>
            <a:r>
              <a:rPr lang="en-GB"/>
              <a:t>Step 5 – Sketch Collaborations</a:t>
            </a:r>
          </a:p>
        </p:txBody>
      </p:sp>
      <p:sp>
        <p:nvSpPr>
          <p:cNvPr id="62" name="Rectangle 61">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278"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64"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484278" y="714375"/>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GB"/>
          </a:p>
        </p:txBody>
      </p:sp>
      <p:pic>
        <p:nvPicPr>
          <p:cNvPr id="28" name="Picture 27">
            <a:extLst>
              <a:ext uri="{FF2B5EF4-FFF2-40B4-BE49-F238E27FC236}">
                <a16:creationId xmlns:a16="http://schemas.microsoft.com/office/drawing/2014/main" id="{D91CE8E3-5CA9-D3A8-9610-BB7A363F2801}"/>
              </a:ext>
            </a:extLst>
          </p:cNvPr>
          <p:cNvPicPr>
            <a:picLocks noChangeAspect="1"/>
          </p:cNvPicPr>
          <p:nvPr/>
        </p:nvPicPr>
        <p:blipFill>
          <a:blip r:embed="rId3"/>
          <a:srcRect l="37933" r="33333"/>
          <a:stretch>
            <a:fillRect/>
          </a:stretch>
        </p:blipFill>
        <p:spPr>
          <a:xfrm>
            <a:off x="-1166" y="1731"/>
            <a:ext cx="3503318" cy="6858000"/>
          </a:xfrm>
          <a:prstGeom prst="rect">
            <a:avLst/>
          </a:prstGeom>
        </p:spPr>
      </p:pic>
      <p:sp>
        <p:nvSpPr>
          <p:cNvPr id="3" name="Content Placeholder 2">
            <a:extLst>
              <a:ext uri="{FF2B5EF4-FFF2-40B4-BE49-F238E27FC236}">
                <a16:creationId xmlns:a16="http://schemas.microsoft.com/office/drawing/2014/main" id="{8E1E084A-EAA6-AB5F-0E84-38E27ADFD5F5}"/>
              </a:ext>
            </a:extLst>
          </p:cNvPr>
          <p:cNvSpPr>
            <a:spLocks noGrp="1"/>
          </p:cNvSpPr>
          <p:nvPr>
            <p:ph idx="1"/>
          </p:nvPr>
        </p:nvSpPr>
        <p:spPr>
          <a:xfrm>
            <a:off x="4828643" y="2133600"/>
            <a:ext cx="3799814" cy="3777622"/>
          </a:xfrm>
        </p:spPr>
        <p:txBody>
          <a:bodyPr>
            <a:normAutofit lnSpcReduction="10000"/>
          </a:bodyPr>
          <a:lstStyle/>
          <a:p>
            <a:pPr>
              <a:lnSpc>
                <a:spcPct val="90000"/>
              </a:lnSpc>
            </a:pPr>
            <a:endParaRPr lang="en-GB" sz="1300"/>
          </a:p>
          <a:p>
            <a:pPr>
              <a:lnSpc>
                <a:spcPct val="90000"/>
              </a:lnSpc>
            </a:pPr>
            <a:r>
              <a:rPr lang="en-GB" sz="1300"/>
              <a:t>Show how these roles work together to fulfil the story</a:t>
            </a:r>
          </a:p>
          <a:p>
            <a:pPr lvl="1">
              <a:lnSpc>
                <a:spcPct val="90000"/>
              </a:lnSpc>
            </a:pPr>
            <a:r>
              <a:rPr lang="en-GB" sz="1300"/>
              <a:t>Look at an object’s stereotype, does it imply collaborations?</a:t>
            </a:r>
          </a:p>
          <a:p>
            <a:pPr lvl="1">
              <a:lnSpc>
                <a:spcPct val="90000"/>
              </a:lnSpc>
            </a:pPr>
            <a:r>
              <a:rPr lang="en-GB" sz="1300"/>
              <a:t>Examine individual responsibilities and consider what collaborations might be necessary.</a:t>
            </a:r>
          </a:p>
          <a:p>
            <a:pPr lvl="1">
              <a:lnSpc>
                <a:spcPct val="90000"/>
              </a:lnSpc>
            </a:pPr>
            <a:r>
              <a:rPr lang="en-GB" sz="1300"/>
              <a:t>If a responsibility is complex, can you break it up into smaller, closely collaborating objects?</a:t>
            </a:r>
          </a:p>
          <a:p>
            <a:pPr lvl="1">
              <a:lnSpc>
                <a:spcPct val="90000"/>
              </a:lnSpc>
            </a:pPr>
            <a:r>
              <a:rPr lang="en-GB" sz="1300"/>
              <a:t>How do objects fulfil a given responsibility?</a:t>
            </a:r>
          </a:p>
          <a:p>
            <a:pPr lvl="1">
              <a:lnSpc>
                <a:spcPct val="90000"/>
              </a:lnSpc>
            </a:pPr>
            <a:r>
              <a:rPr lang="en-GB" sz="1300"/>
              <a:t>Identify applicable design patterns.</a:t>
            </a:r>
          </a:p>
          <a:p>
            <a:pPr lvl="1">
              <a:lnSpc>
                <a:spcPct val="90000"/>
              </a:lnSpc>
            </a:pPr>
            <a:r>
              <a:rPr lang="en-GB" sz="1300"/>
              <a:t>Identify architectural choices</a:t>
            </a:r>
          </a:p>
          <a:p>
            <a:pPr lvl="1">
              <a:lnSpc>
                <a:spcPct val="90000"/>
              </a:lnSpc>
            </a:pPr>
            <a:r>
              <a:rPr lang="en-GB" sz="1300"/>
              <a:t>Simplify.</a:t>
            </a:r>
          </a:p>
          <a:p>
            <a:pPr>
              <a:lnSpc>
                <a:spcPct val="90000"/>
              </a:lnSpc>
            </a:pPr>
            <a:endParaRPr lang="en-GB" sz="1300"/>
          </a:p>
        </p:txBody>
      </p:sp>
    </p:spTree>
    <p:extLst>
      <p:ext uri="{BB962C8B-B14F-4D97-AF65-F5344CB8AC3E}">
        <p14:creationId xmlns:p14="http://schemas.microsoft.com/office/powerpoint/2010/main" val="2101961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174209F-0A04-0292-F439-E889638B38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B89610-A4A4-FF7F-1049-33AAD576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7C2AE1-E02E-8E6F-6638-993786A77D90}"/>
              </a:ext>
            </a:extLst>
          </p:cNvPr>
          <p:cNvSpPr>
            <a:spLocks noGrp="1"/>
          </p:cNvSpPr>
          <p:nvPr>
            <p:ph type="title"/>
          </p:nvPr>
        </p:nvSpPr>
        <p:spPr>
          <a:xfrm>
            <a:off x="376365" y="942108"/>
            <a:ext cx="2850561" cy="4969113"/>
          </a:xfrm>
        </p:spPr>
        <p:txBody>
          <a:bodyPr anchor="ctr">
            <a:normAutofit/>
          </a:bodyPr>
          <a:lstStyle/>
          <a:p>
            <a:r>
              <a:rPr lang="en-GB" sz="2500" dirty="0"/>
              <a:t>Step 5 – Sketch Collaborations</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222359C4-5187-2362-14BB-B3813A244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59F094C5-BF90-50A9-A642-C0AFF237C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0A39B5F-491D-5429-626C-D154F8630C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348197F8-CC7B-1212-2FC5-2F4F98736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CE68CE83-771C-FBCC-6530-BFDFC6B41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DF8A31B4-A341-D8B2-A4A5-37116AAD9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9F07277F-1CB4-B791-B10A-6FC23A453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650798C1-CA92-C303-C6C5-DA869E09E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5B94E48E-CDFE-FE95-459A-75AC6901A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9ACE9D13-58C8-27D7-5883-0E558425B9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024BD0AE-63C0-D19E-99E4-1C16B108F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D66E598A-858E-2450-FDB7-B2699CAB9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19F7298D-F438-742B-61E0-52ADF9434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31C552B0-5076-4A03-C2FC-FCF65E88E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C34DAF97-AA35-FA5C-C6BE-A173E9C2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6" name="Content Placeholder 2">
            <a:extLst>
              <a:ext uri="{FF2B5EF4-FFF2-40B4-BE49-F238E27FC236}">
                <a16:creationId xmlns:a16="http://schemas.microsoft.com/office/drawing/2014/main" id="{49D3299D-72B9-5662-49F3-D43C395B1659}"/>
              </a:ext>
            </a:extLst>
          </p:cNvPr>
          <p:cNvSpPr>
            <a:spLocks noGrp="1"/>
          </p:cNvSpPr>
          <p:nvPr>
            <p:ph idx="1"/>
          </p:nvPr>
        </p:nvSpPr>
        <p:spPr>
          <a:xfrm>
            <a:off x="3721292" y="921302"/>
            <a:ext cx="4945513" cy="1073812"/>
          </a:xfrm>
        </p:spPr>
        <p:txBody>
          <a:bodyPr>
            <a:normAutofit/>
          </a:bodyPr>
          <a:lstStyle/>
          <a:p>
            <a:r>
              <a:rPr lang="en-GB" sz="1600" b="1" dirty="0"/>
              <a:t>Information Holders</a:t>
            </a:r>
            <a:r>
              <a:rPr lang="en-GB" sz="1600" dirty="0"/>
              <a:t>: responsible for knowing facts; only tend to collaborate for serialization/deserialization (SerDes)</a:t>
            </a:r>
          </a:p>
        </p:txBody>
      </p:sp>
      <p:sp>
        <p:nvSpPr>
          <p:cNvPr id="7" name="TextBox 6">
            <a:extLst>
              <a:ext uri="{FF2B5EF4-FFF2-40B4-BE49-F238E27FC236}">
                <a16:creationId xmlns:a16="http://schemas.microsoft.com/office/drawing/2014/main" id="{3BE1B9B2-7039-7D4F-B996-BF08751B3CBC}"/>
              </a:ext>
            </a:extLst>
          </p:cNvPr>
          <p:cNvSpPr txBox="1"/>
          <p:nvPr/>
        </p:nvSpPr>
        <p:spPr>
          <a:xfrm>
            <a:off x="3754519" y="2105727"/>
            <a:ext cx="4458424" cy="2308324"/>
          </a:xfrm>
          <a:prstGeom prst="rect">
            <a:avLst/>
          </a:prstGeom>
          <a:noFill/>
        </p:spPr>
        <p:txBody>
          <a:bodyPr wrap="square">
            <a:spAutoFit/>
          </a:bodyPr>
          <a:lstStyle/>
          <a:p>
            <a:pPr marL="285750" indent="-285750">
              <a:buFont typeface="Arial" panose="020B0604020202020204" pitchFamily="34" charset="0"/>
              <a:buChar char="•"/>
            </a:pPr>
            <a:r>
              <a:rPr lang="en-GB" sz="1600" b="1" dirty="0"/>
              <a:t>Structurer</a:t>
            </a:r>
            <a:r>
              <a:rPr lang="en-GB" sz="1600" dirty="0"/>
              <a:t>: structure and organise information (composition and aggregation).</a:t>
            </a:r>
          </a:p>
          <a:p>
            <a:pPr marL="800100" lvl="1" indent="-342900">
              <a:buFont typeface="Arial" panose="020B0604020202020204" pitchFamily="34" charset="0"/>
              <a:buChar char="•"/>
            </a:pPr>
            <a:r>
              <a:rPr lang="en-GB" sz="1600" dirty="0"/>
              <a:t>Collaborations for SerDes</a:t>
            </a:r>
          </a:p>
          <a:p>
            <a:pPr marL="800100" lvl="1" indent="-342900">
              <a:buFont typeface="Arial" panose="020B0604020202020204" pitchFamily="34" charset="0"/>
              <a:buChar char="•"/>
            </a:pPr>
            <a:r>
              <a:rPr lang="en-GB" sz="1600" dirty="0"/>
              <a:t>Collaboration with contained objects </a:t>
            </a:r>
          </a:p>
          <a:p>
            <a:pPr marL="800100" lvl="1" indent="-342900">
              <a:buFont typeface="Arial" panose="020B0604020202020204" pitchFamily="34" charset="0"/>
              <a:buChar char="•"/>
            </a:pPr>
            <a:r>
              <a:rPr lang="en-GB" sz="1600" dirty="0"/>
              <a:t>Often, collaboration is needed to preserve invariants across a structure</a:t>
            </a:r>
          </a:p>
        </p:txBody>
      </p:sp>
      <p:sp>
        <p:nvSpPr>
          <p:cNvPr id="9" name="TextBox 8">
            <a:extLst>
              <a:ext uri="{FF2B5EF4-FFF2-40B4-BE49-F238E27FC236}">
                <a16:creationId xmlns:a16="http://schemas.microsoft.com/office/drawing/2014/main" id="{36605A4D-47BE-7A6A-B214-A29C42B46674}"/>
              </a:ext>
            </a:extLst>
          </p:cNvPr>
          <p:cNvSpPr txBox="1"/>
          <p:nvPr/>
        </p:nvSpPr>
        <p:spPr>
          <a:xfrm>
            <a:off x="3845234" y="4717863"/>
            <a:ext cx="4458425" cy="1077218"/>
          </a:xfrm>
          <a:prstGeom prst="rect">
            <a:avLst/>
          </a:prstGeom>
          <a:noFill/>
        </p:spPr>
        <p:txBody>
          <a:bodyPr wrap="square">
            <a:spAutoFit/>
          </a:bodyPr>
          <a:lstStyle/>
          <a:p>
            <a:pPr marL="285750" indent="-285750">
              <a:buFont typeface="Arial" panose="020B0604020202020204" pitchFamily="34" charset="0"/>
              <a:buChar char="•"/>
            </a:pPr>
            <a:r>
              <a:rPr lang="en-GB" sz="1600" b="1" dirty="0"/>
              <a:t>Service Provider</a:t>
            </a:r>
            <a:r>
              <a:rPr lang="en-GB" sz="1600" dirty="0"/>
              <a:t>: responsibility for a computation or special skill. Collaboration with configuration; may have different implementations </a:t>
            </a:r>
          </a:p>
        </p:txBody>
      </p:sp>
    </p:spTree>
    <p:extLst>
      <p:ext uri="{BB962C8B-B14F-4D97-AF65-F5344CB8AC3E}">
        <p14:creationId xmlns:p14="http://schemas.microsoft.com/office/powerpoint/2010/main" val="218602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4276D-5C5D-1B9E-F477-71869C6EA6F3}"/>
              </a:ext>
            </a:extLst>
          </p:cNvPr>
          <p:cNvSpPr>
            <a:spLocks noGrp="1"/>
          </p:cNvSpPr>
          <p:nvPr>
            <p:ph type="title"/>
          </p:nvPr>
        </p:nvSpPr>
        <p:spPr/>
        <p:txBody>
          <a:bodyPr/>
          <a:lstStyle/>
          <a:p>
            <a:r>
              <a:rPr lang="en-GB" dirty="0"/>
              <a:t>RDD: The Key to DDD</a:t>
            </a:r>
            <a:endParaRPr lang="en-US" dirty="0"/>
          </a:p>
        </p:txBody>
      </p:sp>
      <p:sp>
        <p:nvSpPr>
          <p:cNvPr id="5" name="Text Placeholder 4">
            <a:extLst>
              <a:ext uri="{FF2B5EF4-FFF2-40B4-BE49-F238E27FC236}">
                <a16:creationId xmlns:a16="http://schemas.microsoft.com/office/drawing/2014/main" id="{393E8828-FC27-323B-4021-9BFAB1723D60}"/>
              </a:ext>
            </a:extLst>
          </p:cNvPr>
          <p:cNvSpPr>
            <a:spLocks noGrp="1"/>
          </p:cNvSpPr>
          <p:nvPr>
            <p:ph type="body" idx="1"/>
          </p:nvPr>
        </p:nvSpPr>
        <p:spPr/>
        <p:txBody>
          <a:bodyPr/>
          <a:lstStyle/>
          <a:p>
            <a:r>
              <a:rPr lang="en-US"/>
              <a:t>How were you ever able to do DDD without it?</a:t>
            </a:r>
            <a:endParaRPr lang="en-US" dirty="0"/>
          </a:p>
        </p:txBody>
      </p:sp>
    </p:spTree>
    <p:extLst>
      <p:ext uri="{BB962C8B-B14F-4D97-AF65-F5344CB8AC3E}">
        <p14:creationId xmlns:p14="http://schemas.microsoft.com/office/powerpoint/2010/main" val="272564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C47BD80-B133-85DE-FDC9-ED361F0179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20904D-5C05-83FE-50B8-CC167E71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598E7F-1BE2-0FE8-0EBF-ED23981465EB}"/>
              </a:ext>
            </a:extLst>
          </p:cNvPr>
          <p:cNvSpPr>
            <a:spLocks noGrp="1"/>
          </p:cNvSpPr>
          <p:nvPr>
            <p:ph type="title"/>
          </p:nvPr>
        </p:nvSpPr>
        <p:spPr>
          <a:xfrm>
            <a:off x="376365" y="942108"/>
            <a:ext cx="2850561" cy="4969113"/>
          </a:xfrm>
        </p:spPr>
        <p:txBody>
          <a:bodyPr anchor="ctr">
            <a:normAutofit/>
          </a:bodyPr>
          <a:lstStyle/>
          <a:p>
            <a:r>
              <a:rPr lang="en-GB" sz="2500" dirty="0"/>
              <a:t>Step 5 – Sketch Collaborations</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ED7C60F9-BDF9-EC06-DE2B-9CCD2DFDA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FDDA341C-68C1-1E7D-4D8E-9B42E7FF1A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208A351-627B-60EB-8228-A5CA44A48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825EFC3A-EAFA-9929-C7BE-E4AD73F11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2F32DFC1-5813-D711-8C3F-B858488F0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0EC6E63B-2AAF-7978-5022-CF57D4D90E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F28697E1-F04D-2372-0B67-80FED2384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6111555A-530B-C273-3FA0-18628CF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3083FB67-9626-99C8-D45F-7E385401A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9917DEAF-FFE2-2CC7-CB83-E8B49DE9E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84AC6F0F-E2D1-E354-B105-D5B009C56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7558CE8E-FE08-AF00-A18F-4346D12F9C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078B90FE-89A3-AC89-2B30-0267D4AFC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17CD9908-F3A4-F112-437C-607C5E781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6ABCA27F-950C-CE14-D419-BD9FE01AD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5" name="TextBox 4">
            <a:extLst>
              <a:ext uri="{FF2B5EF4-FFF2-40B4-BE49-F238E27FC236}">
                <a16:creationId xmlns:a16="http://schemas.microsoft.com/office/drawing/2014/main" id="{B41FB4A6-B34F-E9E3-849E-9DA69557B363}"/>
              </a:ext>
            </a:extLst>
          </p:cNvPr>
          <p:cNvSpPr txBox="1"/>
          <p:nvPr/>
        </p:nvSpPr>
        <p:spPr>
          <a:xfrm>
            <a:off x="3942268" y="1102555"/>
            <a:ext cx="4671845" cy="1815882"/>
          </a:xfrm>
          <a:prstGeom prst="rect">
            <a:avLst/>
          </a:prstGeom>
          <a:noFill/>
        </p:spPr>
        <p:txBody>
          <a:bodyPr wrap="square">
            <a:spAutoFit/>
          </a:bodyPr>
          <a:lstStyle/>
          <a:p>
            <a:pPr marL="285750" indent="-285750">
              <a:buFont typeface="Arial" panose="020B0604020202020204" pitchFamily="34" charset="0"/>
              <a:buChar char="•"/>
            </a:pPr>
            <a:r>
              <a:rPr lang="en-GB" sz="1600" b="1" dirty="0"/>
              <a:t>Controllers</a:t>
            </a:r>
            <a:r>
              <a:rPr lang="en-GB" sz="1600" dirty="0"/>
              <a:t>: objects that make decisions and direct the actions of others</a:t>
            </a:r>
          </a:p>
          <a:p>
            <a:pPr marL="742950" lvl="1" indent="-285750">
              <a:buFont typeface="Arial" panose="020B0604020202020204" pitchFamily="34" charset="0"/>
              <a:buChar char="•"/>
            </a:pPr>
            <a:r>
              <a:rPr lang="en-GB" sz="1600" dirty="0"/>
              <a:t>Collaborate with the sources of information that they use to make decisions from</a:t>
            </a:r>
          </a:p>
          <a:p>
            <a:pPr marL="742950" lvl="1" indent="-285750">
              <a:buFont typeface="Arial" panose="020B0604020202020204" pitchFamily="34" charset="0"/>
              <a:buChar char="•"/>
            </a:pPr>
            <a:r>
              <a:rPr lang="en-GB" sz="1600" dirty="0"/>
              <a:t>Collaboration with the objects they instruct to act</a:t>
            </a:r>
          </a:p>
        </p:txBody>
      </p:sp>
      <p:sp>
        <p:nvSpPr>
          <p:cNvPr id="11" name="TextBox 10">
            <a:extLst>
              <a:ext uri="{FF2B5EF4-FFF2-40B4-BE49-F238E27FC236}">
                <a16:creationId xmlns:a16="http://schemas.microsoft.com/office/drawing/2014/main" id="{927F8FE2-0F24-8ECD-DA10-7D8CB9320149}"/>
              </a:ext>
            </a:extLst>
          </p:cNvPr>
          <p:cNvSpPr txBox="1"/>
          <p:nvPr/>
        </p:nvSpPr>
        <p:spPr>
          <a:xfrm>
            <a:off x="3977729" y="3219218"/>
            <a:ext cx="4285606" cy="1077218"/>
          </a:xfrm>
          <a:prstGeom prst="rect">
            <a:avLst/>
          </a:prstGeom>
          <a:noFill/>
        </p:spPr>
        <p:txBody>
          <a:bodyPr wrap="square">
            <a:spAutoFit/>
          </a:bodyPr>
          <a:lstStyle/>
          <a:p>
            <a:pPr marL="285750" indent="-285750">
              <a:buFont typeface="Arial" panose="020B0604020202020204" pitchFamily="34" charset="0"/>
              <a:buChar char="•"/>
            </a:pPr>
            <a:r>
              <a:rPr lang="en-GB" sz="1600" b="1" dirty="0"/>
              <a:t>Coordinators</a:t>
            </a:r>
            <a:r>
              <a:rPr lang="en-GB" sz="1600" dirty="0"/>
              <a:t>: objects that pass on the information others use to act </a:t>
            </a:r>
          </a:p>
          <a:p>
            <a:pPr marL="742950" lvl="1" indent="-285750">
              <a:buFont typeface="Arial" panose="020B0604020202020204" pitchFamily="34" charset="0"/>
              <a:buChar char="•"/>
            </a:pPr>
            <a:r>
              <a:rPr lang="en-GB" sz="1600" dirty="0"/>
              <a:t>Collaboration with sources </a:t>
            </a:r>
          </a:p>
          <a:p>
            <a:pPr marL="742950" lvl="1" indent="-285750">
              <a:buFont typeface="Arial" panose="020B0604020202020204" pitchFamily="34" charset="0"/>
              <a:buChar char="•"/>
            </a:pPr>
            <a:r>
              <a:rPr lang="en-GB" sz="1600" dirty="0"/>
              <a:t>Collaborates with sinks</a:t>
            </a:r>
          </a:p>
        </p:txBody>
      </p:sp>
      <p:sp>
        <p:nvSpPr>
          <p:cNvPr id="13" name="TextBox 12">
            <a:extLst>
              <a:ext uri="{FF2B5EF4-FFF2-40B4-BE49-F238E27FC236}">
                <a16:creationId xmlns:a16="http://schemas.microsoft.com/office/drawing/2014/main" id="{B90F061F-2040-B37E-B949-DCA305D62F1B}"/>
              </a:ext>
            </a:extLst>
          </p:cNvPr>
          <p:cNvSpPr txBox="1"/>
          <p:nvPr/>
        </p:nvSpPr>
        <p:spPr>
          <a:xfrm>
            <a:off x="3977728" y="4761350"/>
            <a:ext cx="4615666" cy="1077218"/>
          </a:xfrm>
          <a:prstGeom prst="rect">
            <a:avLst/>
          </a:prstGeom>
          <a:noFill/>
        </p:spPr>
        <p:txBody>
          <a:bodyPr wrap="square">
            <a:spAutoFit/>
          </a:bodyPr>
          <a:lstStyle/>
          <a:p>
            <a:pPr marL="285750" indent="-285750">
              <a:buFont typeface="Arial" panose="020B0604020202020204" pitchFamily="34" charset="0"/>
              <a:buChar char="•"/>
            </a:pPr>
            <a:r>
              <a:rPr lang="en-GB" sz="1600" b="1" dirty="0" err="1"/>
              <a:t>Interfacers</a:t>
            </a:r>
            <a:r>
              <a:rPr lang="en-GB" sz="1600" dirty="0"/>
              <a:t>: form a bridge between neighbourhoods.</a:t>
            </a:r>
          </a:p>
          <a:p>
            <a:pPr marL="742950" lvl="1" indent="-285750">
              <a:buFont typeface="Arial" panose="020B0604020202020204" pitchFamily="34" charset="0"/>
              <a:buChar char="•"/>
            </a:pPr>
            <a:r>
              <a:rPr lang="en-GB" sz="1600" dirty="0"/>
              <a:t>Collaboration with its neighbourhood and other neighbourhoods  </a:t>
            </a:r>
            <a:endParaRPr lang="en-US" sz="1600" dirty="0"/>
          </a:p>
        </p:txBody>
      </p:sp>
    </p:spTree>
    <p:extLst>
      <p:ext uri="{BB962C8B-B14F-4D97-AF65-F5344CB8AC3E}">
        <p14:creationId xmlns:p14="http://schemas.microsoft.com/office/powerpoint/2010/main" val="11394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0F0D8FD7-B02D-FE0A-8931-0FD5A75ED8CF}"/>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6E37E8-945E-995E-9A9A-B5132F27B579}"/>
              </a:ext>
            </a:extLst>
          </p:cNvPr>
          <p:cNvSpPr>
            <a:spLocks noGrp="1"/>
          </p:cNvSpPr>
          <p:nvPr>
            <p:ph type="title"/>
          </p:nvPr>
        </p:nvSpPr>
        <p:spPr>
          <a:xfrm>
            <a:off x="1346172" y="624110"/>
            <a:ext cx="7284749" cy="1280890"/>
          </a:xfrm>
        </p:spPr>
        <p:txBody>
          <a:bodyPr>
            <a:normAutofit/>
          </a:bodyPr>
          <a:lstStyle/>
          <a:p>
            <a:r>
              <a:rPr lang="en-GB"/>
              <a:t>Step 5 – Sketch Collaborations</a:t>
            </a:r>
          </a:p>
        </p:txBody>
      </p:sp>
      <p:sp>
        <p:nvSpPr>
          <p:cNvPr id="48" name="Rectangle 47">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50"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5"/>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GB"/>
          </a:p>
        </p:txBody>
      </p:sp>
      <p:graphicFrame>
        <p:nvGraphicFramePr>
          <p:cNvPr id="41" name="Content Placeholder 2">
            <a:extLst>
              <a:ext uri="{FF2B5EF4-FFF2-40B4-BE49-F238E27FC236}">
                <a16:creationId xmlns:a16="http://schemas.microsoft.com/office/drawing/2014/main" id="{31204928-4CBF-853E-860C-9B43C1E2888B}"/>
              </a:ext>
            </a:extLst>
          </p:cNvPr>
          <p:cNvGraphicFramePr>
            <a:graphicFrameLocks noGrp="1"/>
          </p:cNvGraphicFramePr>
          <p:nvPr>
            <p:ph idx="1"/>
            <p:extLst>
              <p:ext uri="{D42A27DB-BD31-4B8C-83A1-F6EECF244321}">
                <p14:modId xmlns:p14="http://schemas.microsoft.com/office/powerpoint/2010/main" val="3540680752"/>
              </p:ext>
            </p:extLst>
          </p:nvPr>
        </p:nvGraphicFramePr>
        <p:xfrm>
          <a:off x="1346172" y="2222983"/>
          <a:ext cx="6740553" cy="3653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1585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6AA52-F2A2-13B1-8433-18BB6F34A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E130F-9207-1680-9E17-F487776ED13A}"/>
              </a:ext>
            </a:extLst>
          </p:cNvPr>
          <p:cNvSpPr>
            <a:spLocks noGrp="1"/>
          </p:cNvSpPr>
          <p:nvPr>
            <p:ph type="title"/>
          </p:nvPr>
        </p:nvSpPr>
        <p:spPr>
          <a:xfrm>
            <a:off x="1945201" y="624110"/>
            <a:ext cx="6920019" cy="635978"/>
          </a:xfrm>
        </p:spPr>
        <p:txBody>
          <a:bodyPr>
            <a:normAutofit fontScale="90000"/>
          </a:bodyPr>
          <a:lstStyle/>
          <a:p>
            <a:r>
              <a:rPr dirty="0"/>
              <a:t>Step 5 – Sketch Collaborations</a:t>
            </a:r>
          </a:p>
        </p:txBody>
      </p:sp>
      <p:pic>
        <p:nvPicPr>
          <p:cNvPr id="8" name="Picture 7" descr="A close-up of a card&#10;&#10;AI-generated content may be incorrect.">
            <a:extLst>
              <a:ext uri="{FF2B5EF4-FFF2-40B4-BE49-F238E27FC236}">
                <a16:creationId xmlns:a16="http://schemas.microsoft.com/office/drawing/2014/main" id="{34A208F8-2807-300F-A9DA-15B69C1C1B30}"/>
              </a:ext>
            </a:extLst>
          </p:cNvPr>
          <p:cNvPicPr>
            <a:picLocks noChangeAspect="1"/>
          </p:cNvPicPr>
          <p:nvPr/>
        </p:nvPicPr>
        <p:blipFill>
          <a:blip r:embed="rId3"/>
          <a:stretch>
            <a:fillRect/>
          </a:stretch>
        </p:blipFill>
        <p:spPr>
          <a:xfrm>
            <a:off x="609600" y="2081901"/>
            <a:ext cx="7772400" cy="2208216"/>
          </a:xfrm>
          <a:prstGeom prst="rect">
            <a:avLst/>
          </a:prstGeom>
        </p:spPr>
      </p:pic>
      <p:pic>
        <p:nvPicPr>
          <p:cNvPr id="10" name="Picture 9" descr="A close-up of a card&#10;&#10;AI-generated content may be incorrect.">
            <a:extLst>
              <a:ext uri="{FF2B5EF4-FFF2-40B4-BE49-F238E27FC236}">
                <a16:creationId xmlns:a16="http://schemas.microsoft.com/office/drawing/2014/main" id="{885E15C9-CDAA-B452-962A-CFCAAE3A47EA}"/>
              </a:ext>
            </a:extLst>
          </p:cNvPr>
          <p:cNvPicPr>
            <a:picLocks noChangeAspect="1"/>
          </p:cNvPicPr>
          <p:nvPr/>
        </p:nvPicPr>
        <p:blipFill>
          <a:blip r:embed="rId4"/>
          <a:stretch>
            <a:fillRect/>
          </a:stretch>
        </p:blipFill>
        <p:spPr>
          <a:xfrm>
            <a:off x="609600" y="4467019"/>
            <a:ext cx="7772400" cy="2208216"/>
          </a:xfrm>
          <a:prstGeom prst="rect">
            <a:avLst/>
          </a:prstGeom>
        </p:spPr>
      </p:pic>
    </p:spTree>
    <p:extLst>
      <p:ext uri="{BB962C8B-B14F-4D97-AF65-F5344CB8AC3E}">
        <p14:creationId xmlns:p14="http://schemas.microsoft.com/office/powerpoint/2010/main" val="1618390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81F08-B3E5-F761-28F1-2B2324EEC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1260A-1BB1-D2F7-D2B5-AAA9FBD2B112}"/>
              </a:ext>
            </a:extLst>
          </p:cNvPr>
          <p:cNvSpPr>
            <a:spLocks noGrp="1"/>
          </p:cNvSpPr>
          <p:nvPr>
            <p:ph type="title"/>
          </p:nvPr>
        </p:nvSpPr>
        <p:spPr>
          <a:xfrm>
            <a:off x="1945201" y="624110"/>
            <a:ext cx="7087287" cy="1280890"/>
          </a:xfrm>
        </p:spPr>
        <p:txBody>
          <a:bodyPr>
            <a:normAutofit/>
          </a:bodyPr>
          <a:lstStyle/>
          <a:p>
            <a:r>
              <a:rPr sz="3200" dirty="0"/>
              <a:t>Step 6 – </a:t>
            </a:r>
            <a:r>
              <a:rPr lang="en-GB" sz="3200" dirty="0"/>
              <a:t>Simulating Collaborations</a:t>
            </a:r>
            <a:endParaRPr sz="3200" dirty="0"/>
          </a:p>
        </p:txBody>
      </p:sp>
      <p:pic>
        <p:nvPicPr>
          <p:cNvPr id="15" name="Picture 14" descr="A drawing of a diagram of a group of people&#10;&#10;AI-generated content may be incorrect.">
            <a:extLst>
              <a:ext uri="{FF2B5EF4-FFF2-40B4-BE49-F238E27FC236}">
                <a16:creationId xmlns:a16="http://schemas.microsoft.com/office/drawing/2014/main" id="{AA5FEBE5-D02F-BF50-DE14-17E1D6DDD603}"/>
              </a:ext>
            </a:extLst>
          </p:cNvPr>
          <p:cNvPicPr>
            <a:picLocks noChangeAspect="1"/>
          </p:cNvPicPr>
          <p:nvPr/>
        </p:nvPicPr>
        <p:blipFill>
          <a:blip r:embed="rId3"/>
          <a:stretch>
            <a:fillRect/>
          </a:stretch>
        </p:blipFill>
        <p:spPr>
          <a:xfrm>
            <a:off x="2495355" y="1473394"/>
            <a:ext cx="5521002" cy="5007420"/>
          </a:xfrm>
          <a:prstGeom prst="rect">
            <a:avLst/>
          </a:prstGeom>
        </p:spPr>
      </p:pic>
    </p:spTree>
    <p:extLst>
      <p:ext uri="{BB962C8B-B14F-4D97-AF65-F5344CB8AC3E}">
        <p14:creationId xmlns:p14="http://schemas.microsoft.com/office/powerpoint/2010/main" val="3198948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8B0BA76-8A99-4B2B-CE34-E233B01FFB0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222554-B90B-D1F6-367C-422B99ADF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F1C1F-FC40-4B0F-A0F6-0530A7CBBCFA}"/>
              </a:ext>
            </a:extLst>
          </p:cNvPr>
          <p:cNvSpPr>
            <a:spLocks noGrp="1"/>
          </p:cNvSpPr>
          <p:nvPr>
            <p:ph type="title"/>
          </p:nvPr>
        </p:nvSpPr>
        <p:spPr>
          <a:xfrm>
            <a:off x="376365" y="942108"/>
            <a:ext cx="2850561" cy="4969113"/>
          </a:xfrm>
        </p:spPr>
        <p:txBody>
          <a:bodyPr anchor="ctr">
            <a:normAutofit/>
          </a:bodyPr>
          <a:lstStyle/>
          <a:p>
            <a:r>
              <a:rPr lang="en-GB" sz="2500" dirty="0"/>
              <a:t>Step 6 – Simulating Collaborations</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F34BB418-8E9C-53C0-1456-0D78927D5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74483019-C511-CDBC-43C0-4368E52CCA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CA46B2D-AD06-E393-174D-C8AB092CFE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D79659C7-8641-EFEA-58ED-F30C86DC4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68E3445E-09EE-AB9E-CFF2-FB46585E59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2B600E84-8CC2-E85C-63BC-41EF58E6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77E2AA64-E0BA-6B95-1E66-53728494D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6F9F610C-B74B-1F1A-8F4A-67299F81F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B86F4AC9-D316-AF22-2CA7-2C53A4980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1DB67903-B22C-AC30-E1D0-68B519443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75531B5F-34F8-7CCF-9E55-A344E39EB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D1478846-66D3-3574-60E9-99756D49D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474BE1FB-3F88-853B-B78F-DF2A59901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DB1BE9E0-26FF-4B3B-CE8E-4CC611B83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1A8B2E26-6A12-5124-BC58-F2DE76CD1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TextBox 2">
            <a:extLst>
              <a:ext uri="{FF2B5EF4-FFF2-40B4-BE49-F238E27FC236}">
                <a16:creationId xmlns:a16="http://schemas.microsoft.com/office/drawing/2014/main" id="{91FF18BA-C4E4-645A-5B8F-E991AE155D3F}"/>
              </a:ext>
            </a:extLst>
          </p:cNvPr>
          <p:cNvSpPr txBox="1"/>
          <p:nvPr/>
        </p:nvSpPr>
        <p:spPr>
          <a:xfrm>
            <a:off x="3754519" y="2916766"/>
            <a:ext cx="3097520" cy="369332"/>
          </a:xfrm>
          <a:prstGeom prst="rect">
            <a:avLst/>
          </a:prstGeom>
          <a:noFill/>
        </p:spPr>
        <p:txBody>
          <a:bodyPr wrap="square">
            <a:spAutoFit/>
          </a:bodyPr>
          <a:lstStyle/>
          <a:p>
            <a:pPr marL="285750" indent="-285750">
              <a:buFont typeface="Arial" panose="020B0604020202020204" pitchFamily="34" charset="0"/>
              <a:buChar char="•"/>
            </a:pPr>
            <a:r>
              <a:rPr lang="en-GB" dirty="0"/>
              <a:t>Set a goal (what flow)</a:t>
            </a:r>
          </a:p>
        </p:txBody>
      </p:sp>
      <p:sp>
        <p:nvSpPr>
          <p:cNvPr id="4" name="TextBox 3">
            <a:extLst>
              <a:ext uri="{FF2B5EF4-FFF2-40B4-BE49-F238E27FC236}">
                <a16:creationId xmlns:a16="http://schemas.microsoft.com/office/drawing/2014/main" id="{9CA95DC7-6B9D-BE75-A181-55C0C64BD3F6}"/>
              </a:ext>
            </a:extLst>
          </p:cNvPr>
          <p:cNvSpPr txBox="1"/>
          <p:nvPr/>
        </p:nvSpPr>
        <p:spPr>
          <a:xfrm>
            <a:off x="3741137" y="3525626"/>
            <a:ext cx="4690049" cy="646331"/>
          </a:xfrm>
          <a:prstGeom prst="rect">
            <a:avLst/>
          </a:prstGeom>
          <a:noFill/>
        </p:spPr>
        <p:txBody>
          <a:bodyPr wrap="square">
            <a:spAutoFit/>
          </a:bodyPr>
          <a:lstStyle/>
          <a:p>
            <a:pPr marL="285750" indent="-285750">
              <a:buFont typeface="Arial" panose="020B0604020202020204" pitchFamily="34" charset="0"/>
              <a:buChar char="•"/>
            </a:pPr>
            <a:r>
              <a:rPr lang="en-GB" dirty="0"/>
              <a:t>Set boundaries (limits of the simulation – for example, domain not adapters)</a:t>
            </a:r>
          </a:p>
        </p:txBody>
      </p:sp>
      <p:sp>
        <p:nvSpPr>
          <p:cNvPr id="27" name="TextBox 26">
            <a:extLst>
              <a:ext uri="{FF2B5EF4-FFF2-40B4-BE49-F238E27FC236}">
                <a16:creationId xmlns:a16="http://schemas.microsoft.com/office/drawing/2014/main" id="{9AE88506-DB7C-74BE-AFA0-C7997ECB52A4}"/>
              </a:ext>
            </a:extLst>
          </p:cNvPr>
          <p:cNvSpPr txBox="1"/>
          <p:nvPr/>
        </p:nvSpPr>
        <p:spPr>
          <a:xfrm>
            <a:off x="703007" y="1417638"/>
            <a:ext cx="1315364" cy="369332"/>
          </a:xfrm>
          <a:prstGeom prst="rect">
            <a:avLst/>
          </a:prstGeom>
          <a:noFill/>
        </p:spPr>
        <p:txBody>
          <a:bodyPr wrap="square">
            <a:spAutoFit/>
          </a:bodyPr>
          <a:lstStyle/>
          <a:p>
            <a:r>
              <a:rPr lang="en-GB" b="1" dirty="0"/>
              <a:t>Preparing</a:t>
            </a:r>
            <a:endParaRPr lang="en-GB" dirty="0"/>
          </a:p>
        </p:txBody>
      </p:sp>
    </p:spTree>
    <p:extLst>
      <p:ext uri="{BB962C8B-B14F-4D97-AF65-F5344CB8AC3E}">
        <p14:creationId xmlns:p14="http://schemas.microsoft.com/office/powerpoint/2010/main" val="2109994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066E3D3-002E-B574-E2C1-EA7058FD0D7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69A93E-3942-E792-A558-ED3C5D354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0B6AF-865C-E4A7-3AD7-504706BDA718}"/>
              </a:ext>
            </a:extLst>
          </p:cNvPr>
          <p:cNvSpPr>
            <a:spLocks noGrp="1"/>
          </p:cNvSpPr>
          <p:nvPr>
            <p:ph type="title"/>
          </p:nvPr>
        </p:nvSpPr>
        <p:spPr>
          <a:xfrm>
            <a:off x="376365" y="942108"/>
            <a:ext cx="2850561" cy="4969113"/>
          </a:xfrm>
        </p:spPr>
        <p:txBody>
          <a:bodyPr anchor="ctr">
            <a:normAutofit/>
          </a:bodyPr>
          <a:lstStyle/>
          <a:p>
            <a:r>
              <a:rPr lang="en-GB" sz="2500" dirty="0"/>
              <a:t>Step 6 – Simulating Collaborations</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DF51433E-57DE-FAD8-56AF-AA45E1CC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8B68BA83-2710-5F7F-AD40-E1CEC44AA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8D25B4B-393C-3458-8480-3EE559A26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CA7570BE-B801-C534-F2C5-E587B4CC2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342A2295-92ED-D717-AC52-D1757D68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BBBA8ABE-1405-480D-6D68-3988A583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38C1CFA1-AF67-CA2B-8692-1D639D541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B1BD8414-B5F5-2F8C-2742-75B812826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5B55D3EF-15D9-7D55-6548-5F671D036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961D2189-89AE-1633-7383-5FB801B5D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3DB1BA14-D115-3202-E634-ABBEFE613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D424FE46-D15B-8E31-6DD0-0513991FB8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757D55F6-DF66-7CC0-F200-E8817172D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E30A4352-FD66-D5C9-749F-0A0D2D082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2D1CB6ED-B5A9-B531-45C5-27D482C54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6" name="TextBox 5">
            <a:extLst>
              <a:ext uri="{FF2B5EF4-FFF2-40B4-BE49-F238E27FC236}">
                <a16:creationId xmlns:a16="http://schemas.microsoft.com/office/drawing/2014/main" id="{D2E55BC6-869B-F292-C1CD-B7809DC92346}"/>
              </a:ext>
            </a:extLst>
          </p:cNvPr>
          <p:cNvSpPr txBox="1"/>
          <p:nvPr/>
        </p:nvSpPr>
        <p:spPr>
          <a:xfrm>
            <a:off x="3908049" y="1632180"/>
            <a:ext cx="4210105" cy="2092881"/>
          </a:xfrm>
          <a:prstGeom prst="rect">
            <a:avLst/>
          </a:prstGeom>
          <a:noFill/>
        </p:spPr>
        <p:txBody>
          <a:bodyPr wrap="square">
            <a:spAutoFit/>
          </a:bodyPr>
          <a:lstStyle/>
          <a:p>
            <a:pPr marL="285750" indent="-285750">
              <a:buFont typeface="Arial" panose="020B0604020202020204" pitchFamily="34" charset="0"/>
              <a:buChar char="•"/>
            </a:pPr>
            <a:r>
              <a:rPr lang="en-GB" dirty="0"/>
              <a:t>Assign candidates </a:t>
            </a:r>
          </a:p>
          <a:p>
            <a:pPr marL="742950" lvl="1" indent="-285750">
              <a:buFont typeface="Arial" panose="020B0604020202020204" pitchFamily="34" charset="0"/>
              <a:buChar char="•"/>
            </a:pPr>
            <a:r>
              <a:rPr lang="en-GB" sz="1600" dirty="0"/>
              <a:t>Participants role-play as one or more candidates. A candidate says what role they perform when asked, what they need to know to do that &amp; how they know it. Collaborations are the flow between them. </a:t>
            </a:r>
          </a:p>
        </p:txBody>
      </p:sp>
      <p:sp>
        <p:nvSpPr>
          <p:cNvPr id="7" name="TextBox 6">
            <a:extLst>
              <a:ext uri="{FF2B5EF4-FFF2-40B4-BE49-F238E27FC236}">
                <a16:creationId xmlns:a16="http://schemas.microsoft.com/office/drawing/2014/main" id="{2BC0DD00-515D-E877-E532-F6683F82ECBE}"/>
              </a:ext>
            </a:extLst>
          </p:cNvPr>
          <p:cNvSpPr txBox="1"/>
          <p:nvPr/>
        </p:nvSpPr>
        <p:spPr>
          <a:xfrm>
            <a:off x="3908049" y="3944395"/>
            <a:ext cx="4511281" cy="861774"/>
          </a:xfrm>
          <a:prstGeom prst="rect">
            <a:avLst/>
          </a:prstGeom>
          <a:noFill/>
        </p:spPr>
        <p:txBody>
          <a:bodyPr wrap="square">
            <a:spAutoFit/>
          </a:bodyPr>
          <a:lstStyle/>
          <a:p>
            <a:pPr marL="285750" indent="-285750">
              <a:buFont typeface="Arial" panose="020B0604020202020204" pitchFamily="34" charset="0"/>
              <a:buChar char="•"/>
            </a:pPr>
            <a:r>
              <a:rPr lang="en-GB" dirty="0"/>
              <a:t>Simulate the use cases</a:t>
            </a:r>
          </a:p>
          <a:p>
            <a:pPr marL="742950" lvl="1" indent="-285750">
              <a:buFont typeface="Arial" panose="020B0604020202020204" pitchFamily="34" charset="0"/>
              <a:buChar char="•"/>
            </a:pPr>
            <a:r>
              <a:rPr lang="en-GB" sz="1600" dirty="0"/>
              <a:t>Use cases are conversations with the system </a:t>
            </a:r>
          </a:p>
        </p:txBody>
      </p:sp>
      <p:sp>
        <p:nvSpPr>
          <p:cNvPr id="9" name="TextBox 8">
            <a:extLst>
              <a:ext uri="{FF2B5EF4-FFF2-40B4-BE49-F238E27FC236}">
                <a16:creationId xmlns:a16="http://schemas.microsoft.com/office/drawing/2014/main" id="{E7B4A263-B390-F2A7-062A-7405B9751C9B}"/>
              </a:ext>
            </a:extLst>
          </p:cNvPr>
          <p:cNvSpPr txBox="1"/>
          <p:nvPr/>
        </p:nvSpPr>
        <p:spPr>
          <a:xfrm>
            <a:off x="3908049" y="5140969"/>
            <a:ext cx="4572000" cy="369332"/>
          </a:xfrm>
          <a:prstGeom prst="rect">
            <a:avLst/>
          </a:prstGeom>
          <a:noFill/>
        </p:spPr>
        <p:txBody>
          <a:bodyPr wrap="square">
            <a:spAutoFit/>
          </a:bodyPr>
          <a:lstStyle/>
          <a:p>
            <a:pPr marL="285750" indent="-285750">
              <a:buFont typeface="Arial" panose="020B0604020202020204" pitchFamily="34" charset="0"/>
              <a:buChar char="•"/>
            </a:pPr>
            <a:r>
              <a:rPr lang="en-GB" dirty="0"/>
              <a:t>Add controllers as needed.</a:t>
            </a:r>
          </a:p>
        </p:txBody>
      </p:sp>
      <p:sp>
        <p:nvSpPr>
          <p:cNvPr id="27" name="TextBox 26">
            <a:extLst>
              <a:ext uri="{FF2B5EF4-FFF2-40B4-BE49-F238E27FC236}">
                <a16:creationId xmlns:a16="http://schemas.microsoft.com/office/drawing/2014/main" id="{9E1B5846-E1EE-C261-592F-8A400C622B94}"/>
              </a:ext>
            </a:extLst>
          </p:cNvPr>
          <p:cNvSpPr txBox="1"/>
          <p:nvPr/>
        </p:nvSpPr>
        <p:spPr>
          <a:xfrm>
            <a:off x="703007" y="1417638"/>
            <a:ext cx="1315364" cy="369332"/>
          </a:xfrm>
          <a:prstGeom prst="rect">
            <a:avLst/>
          </a:prstGeom>
          <a:noFill/>
        </p:spPr>
        <p:txBody>
          <a:bodyPr wrap="square">
            <a:spAutoFit/>
          </a:bodyPr>
          <a:lstStyle/>
          <a:p>
            <a:r>
              <a:rPr lang="en-GB" b="1" dirty="0"/>
              <a:t>Preparing</a:t>
            </a:r>
            <a:endParaRPr lang="en-GB" dirty="0"/>
          </a:p>
        </p:txBody>
      </p:sp>
    </p:spTree>
    <p:extLst>
      <p:ext uri="{BB962C8B-B14F-4D97-AF65-F5344CB8AC3E}">
        <p14:creationId xmlns:p14="http://schemas.microsoft.com/office/powerpoint/2010/main" val="188141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3BAFA-02E0-238E-4116-3320229AD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EB99A-F5C7-163A-E18E-F699FBE08D61}"/>
              </a:ext>
            </a:extLst>
          </p:cNvPr>
          <p:cNvSpPr>
            <a:spLocks noGrp="1"/>
          </p:cNvSpPr>
          <p:nvPr>
            <p:ph type="title"/>
          </p:nvPr>
        </p:nvSpPr>
        <p:spPr>
          <a:xfrm>
            <a:off x="1945201" y="624110"/>
            <a:ext cx="7087287" cy="1280890"/>
          </a:xfrm>
        </p:spPr>
        <p:txBody>
          <a:bodyPr>
            <a:normAutofit/>
          </a:bodyPr>
          <a:lstStyle/>
          <a:p>
            <a:r>
              <a:rPr sz="3200" dirty="0"/>
              <a:t>Step 6 – </a:t>
            </a:r>
            <a:r>
              <a:rPr lang="en-GB" sz="3200" dirty="0"/>
              <a:t>Simulating Collaborations</a:t>
            </a:r>
            <a:endParaRPr sz="3200" dirty="0"/>
          </a:p>
        </p:txBody>
      </p:sp>
      <p:pic>
        <p:nvPicPr>
          <p:cNvPr id="15" name="Picture 14" descr="A drawing of a diagram of a group of people&#10;&#10;AI-generated content may be incorrect.">
            <a:extLst>
              <a:ext uri="{FF2B5EF4-FFF2-40B4-BE49-F238E27FC236}">
                <a16:creationId xmlns:a16="http://schemas.microsoft.com/office/drawing/2014/main" id="{776965FA-A9DE-A881-E8BD-EF342EA2D007}"/>
              </a:ext>
            </a:extLst>
          </p:cNvPr>
          <p:cNvPicPr>
            <a:picLocks noChangeAspect="1"/>
          </p:cNvPicPr>
          <p:nvPr/>
        </p:nvPicPr>
        <p:blipFill>
          <a:blip r:embed="rId3"/>
          <a:stretch>
            <a:fillRect/>
          </a:stretch>
        </p:blipFill>
        <p:spPr>
          <a:xfrm>
            <a:off x="2495355" y="1473394"/>
            <a:ext cx="5521002" cy="5007420"/>
          </a:xfrm>
          <a:prstGeom prst="rect">
            <a:avLst/>
          </a:prstGeom>
        </p:spPr>
      </p:pic>
    </p:spTree>
    <p:extLst>
      <p:ext uri="{BB962C8B-B14F-4D97-AF65-F5344CB8AC3E}">
        <p14:creationId xmlns:p14="http://schemas.microsoft.com/office/powerpoint/2010/main" val="3791294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A0A51C4-1AD2-2ABA-4018-A7E1F611F6E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8D1A19-46A6-A0DE-2799-7EC32CADF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72F64-8FDD-7B56-47D5-5ABFE8A7C7D1}"/>
              </a:ext>
            </a:extLst>
          </p:cNvPr>
          <p:cNvSpPr>
            <a:spLocks noGrp="1"/>
          </p:cNvSpPr>
          <p:nvPr>
            <p:ph type="title"/>
          </p:nvPr>
        </p:nvSpPr>
        <p:spPr>
          <a:xfrm>
            <a:off x="376365" y="942108"/>
            <a:ext cx="2850561" cy="4969113"/>
          </a:xfrm>
        </p:spPr>
        <p:txBody>
          <a:bodyPr anchor="ctr">
            <a:normAutofit/>
          </a:bodyPr>
          <a:lstStyle/>
          <a:p>
            <a:r>
              <a:rPr lang="en-GB" sz="2500" dirty="0"/>
              <a:t>Step 6 – Simulating Collaborations</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2128547E-AC8C-8B1C-9B7D-E2B179082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4837BE5B-CC60-125F-F7E3-DC8E76CC20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515A5B0-47D2-93ED-1148-36FE5A78D1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FDD0B6A4-CA27-7802-9E5A-E9A1E91FE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27E925BD-F21F-B56A-BFEA-A94ADEED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D6F0C1D9-A968-F1B8-2FCD-9BA8853C5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897A2812-9615-010A-960D-119562B66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3E076ABC-63D0-4ABC-7714-35CCEF0A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FFA92556-FD7B-A468-7C16-0FA0A59D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B897CCB6-3FC5-3030-9D10-517CF7D33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14AB1F76-560A-BB16-EB1F-908E4389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935A86D0-BE23-1CD9-267C-61455A1F8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253F78F0-FBC8-D45D-E054-EAC631A54B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C2DA76E7-208B-2CE3-87BB-FAF6DD5EC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9B00691C-80A8-DCC8-68D5-2997FBE035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5" name="TextBox 4">
            <a:extLst>
              <a:ext uri="{FF2B5EF4-FFF2-40B4-BE49-F238E27FC236}">
                <a16:creationId xmlns:a16="http://schemas.microsoft.com/office/drawing/2014/main" id="{3CBA54B8-2B8C-5D98-4312-C272BAB46284}"/>
              </a:ext>
            </a:extLst>
          </p:cNvPr>
          <p:cNvSpPr txBox="1"/>
          <p:nvPr/>
        </p:nvSpPr>
        <p:spPr>
          <a:xfrm>
            <a:off x="3786310" y="1612766"/>
            <a:ext cx="4932280" cy="923330"/>
          </a:xfrm>
          <a:prstGeom prst="rect">
            <a:avLst/>
          </a:prstGeom>
          <a:noFill/>
        </p:spPr>
        <p:txBody>
          <a:bodyPr wrap="square">
            <a:spAutoFit/>
          </a:bodyPr>
          <a:lstStyle/>
          <a:p>
            <a:pPr marL="285750" indent="-285750">
              <a:buFont typeface="Arial" panose="020B0604020202020204" pitchFamily="34" charset="0"/>
              <a:buChar char="•"/>
            </a:pPr>
            <a:r>
              <a:rPr lang="en-GB" dirty="0"/>
              <a:t>Your goal is to test the model, make sure required roles are allocated, and that collaborations are understood. </a:t>
            </a:r>
          </a:p>
        </p:txBody>
      </p:sp>
      <p:sp>
        <p:nvSpPr>
          <p:cNvPr id="11" name="TextBox 10">
            <a:extLst>
              <a:ext uri="{FF2B5EF4-FFF2-40B4-BE49-F238E27FC236}">
                <a16:creationId xmlns:a16="http://schemas.microsoft.com/office/drawing/2014/main" id="{A51FB9C6-9C66-9D51-7015-9AAD58E8DD33}"/>
              </a:ext>
            </a:extLst>
          </p:cNvPr>
          <p:cNvSpPr txBox="1"/>
          <p:nvPr/>
        </p:nvSpPr>
        <p:spPr>
          <a:xfrm>
            <a:off x="3786310" y="2767223"/>
            <a:ext cx="4792449" cy="2646878"/>
          </a:xfrm>
          <a:prstGeom prst="rect">
            <a:avLst/>
          </a:prstGeom>
          <a:noFill/>
        </p:spPr>
        <p:txBody>
          <a:bodyPr wrap="square">
            <a:spAutoFit/>
          </a:bodyPr>
          <a:lstStyle/>
          <a:p>
            <a:pPr marL="285750" indent="-285750">
              <a:buFont typeface="Arial" panose="020B0604020202020204" pitchFamily="34" charset="0"/>
              <a:buChar char="•"/>
            </a:pPr>
            <a:r>
              <a:rPr lang="en-GB" dirty="0"/>
              <a:t>Start with an "event" that represents user intention [In Ports &amp; Adapters,  the call at a port]</a:t>
            </a:r>
          </a:p>
          <a:p>
            <a:pPr marL="742950" lvl="1" indent="-285750">
              <a:buFont typeface="Arial" panose="020B0604020202020204" pitchFamily="34" charset="0"/>
              <a:buChar char="•"/>
            </a:pPr>
            <a:r>
              <a:rPr lang="en-GB" sz="1600" dirty="0"/>
              <a:t>Who receives it? </a:t>
            </a:r>
          </a:p>
          <a:p>
            <a:pPr marL="742950" lvl="1" indent="-285750">
              <a:buFont typeface="Arial" panose="020B0604020202020204" pitchFamily="34" charset="0"/>
              <a:buChar char="•"/>
            </a:pPr>
            <a:r>
              <a:rPr lang="en-GB" sz="1600" dirty="0"/>
              <a:t>Are we missing an object? (No receiver).</a:t>
            </a:r>
          </a:p>
          <a:p>
            <a:pPr marL="742950" lvl="1" indent="-285750">
              <a:buFont typeface="Arial" panose="020B0604020202020204" pitchFamily="34" charset="0"/>
              <a:buChar char="•"/>
            </a:pPr>
            <a:r>
              <a:rPr lang="en-GB" sz="1600" dirty="0"/>
              <a:t>Does the receiver have the responsibility to handle it?</a:t>
            </a:r>
          </a:p>
          <a:p>
            <a:pPr marL="742950" lvl="1" indent="-285750">
              <a:buFont typeface="Arial" panose="020B0604020202020204" pitchFamily="34" charset="0"/>
              <a:buChar char="•"/>
            </a:pPr>
            <a:r>
              <a:rPr lang="en-GB" sz="1600" dirty="0"/>
              <a:t>Who will collaborate with it to fulfil its responsibility?</a:t>
            </a:r>
          </a:p>
        </p:txBody>
      </p:sp>
      <p:sp>
        <p:nvSpPr>
          <p:cNvPr id="27" name="TextBox 26">
            <a:extLst>
              <a:ext uri="{FF2B5EF4-FFF2-40B4-BE49-F238E27FC236}">
                <a16:creationId xmlns:a16="http://schemas.microsoft.com/office/drawing/2014/main" id="{E5A51E30-87BA-EE6D-1613-9FD828377238}"/>
              </a:ext>
            </a:extLst>
          </p:cNvPr>
          <p:cNvSpPr txBox="1"/>
          <p:nvPr/>
        </p:nvSpPr>
        <p:spPr>
          <a:xfrm>
            <a:off x="703007" y="1417638"/>
            <a:ext cx="1096297" cy="369332"/>
          </a:xfrm>
          <a:prstGeom prst="rect">
            <a:avLst/>
          </a:prstGeom>
          <a:noFill/>
        </p:spPr>
        <p:txBody>
          <a:bodyPr wrap="square">
            <a:spAutoFit/>
          </a:bodyPr>
          <a:lstStyle/>
          <a:p>
            <a:r>
              <a:rPr lang="en-GB" b="1" dirty="0"/>
              <a:t>Running</a:t>
            </a:r>
            <a:endParaRPr lang="en-GB" dirty="0"/>
          </a:p>
        </p:txBody>
      </p:sp>
    </p:spTree>
    <p:extLst>
      <p:ext uri="{BB962C8B-B14F-4D97-AF65-F5344CB8AC3E}">
        <p14:creationId xmlns:p14="http://schemas.microsoft.com/office/powerpoint/2010/main" val="3918792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E7ACC0C-8EB9-5194-2F8A-061FE650A49C}"/>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6DA8D0-0AD7-415D-889F-C453749879D6}"/>
              </a:ext>
            </a:extLst>
          </p:cNvPr>
          <p:cNvSpPr>
            <a:spLocks noGrp="1"/>
          </p:cNvSpPr>
          <p:nvPr>
            <p:ph type="title"/>
          </p:nvPr>
        </p:nvSpPr>
        <p:spPr>
          <a:xfrm>
            <a:off x="784514" y="942108"/>
            <a:ext cx="2442412" cy="4969113"/>
          </a:xfrm>
        </p:spPr>
        <p:txBody>
          <a:bodyPr vert="horz" lIns="91440" tIns="45720" rIns="91440" bIns="45720" rtlCol="0" anchor="ctr">
            <a:normAutofit/>
          </a:bodyPr>
          <a:lstStyle/>
          <a:p>
            <a:r>
              <a:rPr lang="en-US" sz="2500" dirty="0">
                <a:solidFill>
                  <a:schemeClr val="tx2">
                    <a:lumMod val="75000"/>
                  </a:schemeClr>
                </a:solidFill>
              </a:rPr>
              <a:t>Step 6 – Simulating Collaborations</a:t>
            </a:r>
          </a:p>
        </p:txBody>
      </p:sp>
      <p:sp>
        <p:nvSpPr>
          <p:cNvPr id="33" name="Rectangle 3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35" name="Straight Connector 3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3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3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4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4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4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4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4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4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4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4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4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4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13" name="TextBox 12">
            <a:extLst>
              <a:ext uri="{FF2B5EF4-FFF2-40B4-BE49-F238E27FC236}">
                <a16:creationId xmlns:a16="http://schemas.microsoft.com/office/drawing/2014/main" id="{9590C43B-AFCA-7FCB-EA0A-4F3BD880A90C}"/>
              </a:ext>
            </a:extLst>
          </p:cNvPr>
          <p:cNvSpPr txBox="1"/>
          <p:nvPr/>
        </p:nvSpPr>
        <p:spPr>
          <a:xfrm>
            <a:off x="3773218" y="1615151"/>
            <a:ext cx="4841662" cy="3636373"/>
          </a:xfrm>
          <a:prstGeom prst="rect">
            <a:avLst/>
          </a:prstGeom>
        </p:spPr>
        <p:txBody>
          <a:bodyPr vert="horz" lIns="91440" tIns="45720" rIns="91440" bIns="45720" rtlCol="0" anchor="ctr">
            <a:normAutofit/>
          </a:bodyPr>
          <a:lstStyle/>
          <a:p>
            <a:pPr marL="285750" indent="-285750">
              <a:spcBef>
                <a:spcPts val="1000"/>
              </a:spcBef>
              <a:buClr>
                <a:schemeClr val="accent1"/>
              </a:buClr>
              <a:buFont typeface="Wingdings 3" charset="2"/>
              <a:buChar char=""/>
            </a:pPr>
            <a:r>
              <a:rPr lang="en-US" dirty="0">
                <a:solidFill>
                  <a:schemeClr val="tx2">
                    <a:lumMod val="75000"/>
                  </a:schemeClr>
                </a:solidFill>
              </a:rPr>
              <a:t>Follow the sequence of collaborations </a:t>
            </a:r>
          </a:p>
          <a:p>
            <a:pPr marL="742950" lvl="1" indent="-285750">
              <a:spcBef>
                <a:spcPts val="1000"/>
              </a:spcBef>
              <a:buClr>
                <a:schemeClr val="accent1"/>
              </a:buClr>
              <a:buFont typeface="Wingdings 3" charset="2"/>
              <a:buChar char=""/>
            </a:pPr>
            <a:r>
              <a:rPr lang="en-US" sz="1600" dirty="0">
                <a:solidFill>
                  <a:schemeClr val="tx2">
                    <a:lumMod val="75000"/>
                  </a:schemeClr>
                </a:solidFill>
              </a:rPr>
              <a:t>Toss a ball between each other</a:t>
            </a:r>
          </a:p>
          <a:p>
            <a:pPr marL="742950" lvl="1" indent="-285750">
              <a:spcBef>
                <a:spcPts val="1000"/>
              </a:spcBef>
              <a:buClr>
                <a:schemeClr val="accent1"/>
              </a:buClr>
              <a:buFont typeface="Wingdings 3" charset="2"/>
              <a:buChar char=""/>
            </a:pPr>
            <a:r>
              <a:rPr lang="en-US" sz="1600" dirty="0">
                <a:solidFill>
                  <a:schemeClr val="tx2">
                    <a:lumMod val="75000"/>
                  </a:schemeClr>
                </a:solidFill>
              </a:rPr>
              <a:t>As we simulate, we run into problems that require new candidates or need us to split or merge existing candidates. </a:t>
            </a:r>
          </a:p>
          <a:p>
            <a:pPr marL="742950" lvl="1" indent="-285750">
              <a:spcBef>
                <a:spcPts val="1000"/>
              </a:spcBef>
              <a:buClr>
                <a:schemeClr val="accent1"/>
              </a:buClr>
              <a:buFont typeface="Wingdings 3" charset="2"/>
              <a:buChar char=""/>
            </a:pPr>
            <a:r>
              <a:rPr lang="en-US" sz="1600" dirty="0">
                <a:solidFill>
                  <a:schemeClr val="tx2">
                    <a:lumMod val="75000"/>
                  </a:schemeClr>
                </a:solidFill>
              </a:rPr>
              <a:t>Be critical. Ask how someone has the knowledge they need, if that responsibility expresses what is being asked, if intelligence is being distributed. </a:t>
            </a:r>
          </a:p>
        </p:txBody>
      </p:sp>
    </p:spTree>
    <p:extLst>
      <p:ext uri="{BB962C8B-B14F-4D97-AF65-F5344CB8AC3E}">
        <p14:creationId xmlns:p14="http://schemas.microsoft.com/office/powerpoint/2010/main" val="977686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725188"/>
          </a:xfrm>
        </p:spPr>
        <p:txBody>
          <a:bodyPr>
            <a:normAutofit/>
          </a:bodyPr>
          <a:lstStyle/>
          <a:p>
            <a:r>
              <a:rPr sz="3200" dirty="0"/>
              <a:t>Step 7 – Choose a Control Style</a:t>
            </a:r>
          </a:p>
        </p:txBody>
      </p:sp>
      <p:pic>
        <p:nvPicPr>
          <p:cNvPr id="5" name="Picture 4" descr="A screenshot of a computer screen&#10;&#10;AI-generated content may be incorrect.">
            <a:extLst>
              <a:ext uri="{FF2B5EF4-FFF2-40B4-BE49-F238E27FC236}">
                <a16:creationId xmlns:a16="http://schemas.microsoft.com/office/drawing/2014/main" id="{FC4570FB-39D1-D4D6-2DE1-360C70B96B00}"/>
              </a:ext>
            </a:extLst>
          </p:cNvPr>
          <p:cNvPicPr>
            <a:picLocks noChangeAspect="1"/>
          </p:cNvPicPr>
          <p:nvPr/>
        </p:nvPicPr>
        <p:blipFill>
          <a:blip r:embed="rId3"/>
          <a:stretch>
            <a:fillRect/>
          </a:stretch>
        </p:blipFill>
        <p:spPr>
          <a:xfrm>
            <a:off x="997526" y="1565761"/>
            <a:ext cx="7491845" cy="45103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DDD Asks of Us</a:t>
            </a:r>
          </a:p>
        </p:txBody>
      </p:sp>
      <p:sp>
        <p:nvSpPr>
          <p:cNvPr id="3" name="Content Placeholder 2"/>
          <p:cNvSpPr>
            <a:spLocks noGrp="1"/>
          </p:cNvSpPr>
          <p:nvPr>
            <p:ph idx="1"/>
          </p:nvPr>
        </p:nvSpPr>
        <p:spPr>
          <a:xfrm>
            <a:off x="457200" y="1600199"/>
            <a:ext cx="4904509" cy="948949"/>
          </a:xfrm>
        </p:spPr>
        <p:txBody>
          <a:bodyPr>
            <a:noAutofit/>
          </a:bodyPr>
          <a:lstStyle/>
          <a:p>
            <a:pPr>
              <a:defRPr sz="1800"/>
            </a:pPr>
            <a:r>
              <a:rPr lang="en-GB" dirty="0"/>
              <a:t>Focus on the Domain Model and not the Application Model when modelling.</a:t>
            </a:r>
            <a:endParaRPr dirty="0"/>
          </a:p>
        </p:txBody>
      </p:sp>
      <p:sp>
        <p:nvSpPr>
          <p:cNvPr id="6" name="TextBox 5">
            <a:extLst>
              <a:ext uri="{FF2B5EF4-FFF2-40B4-BE49-F238E27FC236}">
                <a16:creationId xmlns:a16="http://schemas.microsoft.com/office/drawing/2014/main" id="{81BDBF2B-F4CC-96D0-86E9-C5084286133F}"/>
              </a:ext>
            </a:extLst>
          </p:cNvPr>
          <p:cNvSpPr txBox="1"/>
          <p:nvPr/>
        </p:nvSpPr>
        <p:spPr>
          <a:xfrm>
            <a:off x="457199" y="4380638"/>
            <a:ext cx="4904510" cy="1631216"/>
          </a:xfrm>
          <a:prstGeom prst="rect">
            <a:avLst/>
          </a:prstGeom>
          <a:noFill/>
        </p:spPr>
        <p:txBody>
          <a:bodyPr wrap="square">
            <a:spAutoFit/>
          </a:bodyPr>
          <a:lstStyle/>
          <a:p>
            <a:pPr marL="285750" indent="-285750">
              <a:buFont typeface="Arial" panose="020B0604020202020204" pitchFamily="34" charset="0"/>
              <a:buChar char="•"/>
              <a:defRPr sz="1800"/>
            </a:pPr>
            <a:r>
              <a:rPr lang="en-GB" dirty="0"/>
              <a:t>Create a Ubiquitous Language and use it in the Domain Model</a:t>
            </a:r>
          </a:p>
          <a:p>
            <a:pPr marL="742950" lvl="1" indent="-285750">
              <a:buFont typeface="Arial" panose="020B0604020202020204" pitchFamily="34" charset="0"/>
              <a:buChar char="•"/>
              <a:defRPr sz="1800"/>
            </a:pPr>
            <a:r>
              <a:rPr lang="en-GB" sz="1600" dirty="0"/>
              <a:t>Model is expressed at all levels</a:t>
            </a:r>
          </a:p>
          <a:p>
            <a:pPr marL="742950" lvl="1" indent="-285750">
              <a:buFont typeface="Arial" panose="020B0604020202020204" pitchFamily="34" charset="0"/>
              <a:buChar char="•"/>
              <a:defRPr sz="1800"/>
            </a:pPr>
            <a:r>
              <a:rPr lang="en-GB" sz="1600" dirty="0"/>
              <a:t>Conversations, Analysis, Design</a:t>
            </a:r>
          </a:p>
          <a:p>
            <a:pPr marL="742950" lvl="1" indent="-285750">
              <a:buFont typeface="Arial" panose="020B0604020202020204" pitchFamily="34" charset="0"/>
              <a:buChar char="•"/>
              <a:defRPr sz="1800"/>
            </a:pPr>
            <a:r>
              <a:rPr lang="en-GB" sz="1600" dirty="0"/>
              <a:t>Analysis and Design models are not different</a:t>
            </a:r>
          </a:p>
        </p:txBody>
      </p:sp>
      <p:sp>
        <p:nvSpPr>
          <p:cNvPr id="7" name="TextBox 6">
            <a:extLst>
              <a:ext uri="{FF2B5EF4-FFF2-40B4-BE49-F238E27FC236}">
                <a16:creationId xmlns:a16="http://schemas.microsoft.com/office/drawing/2014/main" id="{4D3BB4B2-2573-565C-A8F7-7EED0456CB69}"/>
              </a:ext>
            </a:extLst>
          </p:cNvPr>
          <p:cNvSpPr txBox="1"/>
          <p:nvPr/>
        </p:nvSpPr>
        <p:spPr>
          <a:xfrm>
            <a:off x="457199" y="2828835"/>
            <a:ext cx="4665518" cy="1138773"/>
          </a:xfrm>
          <a:prstGeom prst="rect">
            <a:avLst/>
          </a:prstGeom>
          <a:noFill/>
        </p:spPr>
        <p:txBody>
          <a:bodyPr wrap="square">
            <a:spAutoFit/>
          </a:bodyPr>
          <a:lstStyle/>
          <a:p>
            <a:pPr marL="285750" indent="-285750">
              <a:buFont typeface="Arial" panose="020B0604020202020204" pitchFamily="34" charset="0"/>
              <a:buChar char="•"/>
              <a:defRPr sz="1800"/>
            </a:pPr>
            <a:r>
              <a:rPr lang="en-GB" dirty="0"/>
              <a:t>Isolate the Domain Model from Application concerns</a:t>
            </a:r>
          </a:p>
          <a:p>
            <a:pPr marL="742950" lvl="1" indent="-285750">
              <a:buFont typeface="Arial" panose="020B0604020202020204" pitchFamily="34" charset="0"/>
              <a:buChar char="•"/>
              <a:defRPr sz="1800"/>
            </a:pPr>
            <a:r>
              <a:rPr lang="en-GB" sz="1600" dirty="0"/>
              <a:t>Layers/Ports &amp; Adapters</a:t>
            </a:r>
          </a:p>
          <a:p>
            <a:pPr marL="742950" lvl="1" indent="-285750">
              <a:buFont typeface="Arial" panose="020B0604020202020204" pitchFamily="34" charset="0"/>
              <a:buChar char="•"/>
              <a:defRPr sz="1800"/>
            </a:pPr>
            <a:r>
              <a:rPr lang="en-GB" sz="1600" dirty="0"/>
              <a:t>Strategic Design</a:t>
            </a:r>
          </a:p>
        </p:txBody>
      </p:sp>
      <p:pic>
        <p:nvPicPr>
          <p:cNvPr id="4098" name="Picture 2" descr="Domain Driven Design Definition - Design Talk">
            <a:extLst>
              <a:ext uri="{FF2B5EF4-FFF2-40B4-BE49-F238E27FC236}">
                <a16:creationId xmlns:a16="http://schemas.microsoft.com/office/drawing/2014/main" id="{D7A05CCC-BBB8-6EC9-72F0-DA58C6795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766" y="1527462"/>
            <a:ext cx="3136034" cy="42602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0C1962-ADD0-8115-6686-784402BD5213}"/>
              </a:ext>
            </a:extLst>
          </p:cNvPr>
          <p:cNvSpPr txBox="1"/>
          <p:nvPr/>
        </p:nvSpPr>
        <p:spPr>
          <a:xfrm>
            <a:off x="7984273" y="5950298"/>
            <a:ext cx="702527" cy="369332"/>
          </a:xfrm>
          <a:prstGeom prst="rect">
            <a:avLst/>
          </a:prstGeom>
          <a:noFill/>
        </p:spPr>
        <p:txBody>
          <a:bodyPr wrap="square" rtlCol="0">
            <a:spAutoFit/>
          </a:bodyPr>
          <a:lstStyle/>
          <a:p>
            <a:r>
              <a:rPr lang="en-GB" dirty="0"/>
              <a:t>2004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8DE4394-3339-A67C-0504-D73772796EA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6B8E4B-5E1C-55F4-083F-6A34350C6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FE0DF-F034-F7FB-8F2E-D8DF9E9FC862}"/>
              </a:ext>
            </a:extLst>
          </p:cNvPr>
          <p:cNvSpPr>
            <a:spLocks noGrp="1"/>
          </p:cNvSpPr>
          <p:nvPr>
            <p:ph type="title"/>
          </p:nvPr>
        </p:nvSpPr>
        <p:spPr>
          <a:xfrm>
            <a:off x="376365" y="942108"/>
            <a:ext cx="2850561" cy="4969113"/>
          </a:xfrm>
        </p:spPr>
        <p:txBody>
          <a:bodyPr anchor="ctr">
            <a:normAutofit/>
          </a:bodyPr>
          <a:lstStyle/>
          <a:p>
            <a:r>
              <a:rPr lang="en-GB" sz="2500" dirty="0"/>
              <a:t>Step 8 – Evolve the Model</a:t>
            </a:r>
            <a:endParaRPr lang="en-GB" sz="2500" dirty="0">
              <a:solidFill>
                <a:schemeClr val="tx2">
                  <a:lumMod val="75000"/>
                </a:schemeClr>
              </a:solidFill>
            </a:endParaRPr>
          </a:p>
        </p:txBody>
      </p:sp>
      <p:sp>
        <p:nvSpPr>
          <p:cNvPr id="10" name="Rectangle 9">
            <a:extLst>
              <a:ext uri="{FF2B5EF4-FFF2-40B4-BE49-F238E27FC236}">
                <a16:creationId xmlns:a16="http://schemas.microsoft.com/office/drawing/2014/main" id="{758F8D25-E8EA-8D2D-EB18-B0EF9E419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78FE1B85-D317-3F58-128B-9099D62F32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F334CA7-FD5F-45BB-8DE1-C5161D7870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EE1390FD-F24F-9014-C51A-E1F26DC98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512BE990-68A7-965E-11A9-190609E1B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A24FEF1A-AC7E-A2A0-918B-1E15167A6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7A3FD51D-3561-1D34-B2C9-ECE6CB4B6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8220BE28-6F26-DE60-B3D1-622CECEA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9E0DCE54-8BC6-CDC1-43CD-2A4F12679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DC97BD59-A6EF-F4B7-6376-EA2A9B34C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53A155F9-8AF4-8751-58F0-29F0F5C55A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62E5C323-CE05-5278-73B9-19C478E31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6D1990DB-ED21-5C9B-8117-EDF04FA80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5EC70BD6-F92B-2A53-CD6C-9BA56C207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9F337873-BAE6-C194-1116-3A5231C09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Content Placeholder 2">
            <a:extLst>
              <a:ext uri="{FF2B5EF4-FFF2-40B4-BE49-F238E27FC236}">
                <a16:creationId xmlns:a16="http://schemas.microsoft.com/office/drawing/2014/main" id="{E793110E-AD9C-15E7-891B-8BF8AA26F99F}"/>
              </a:ext>
            </a:extLst>
          </p:cNvPr>
          <p:cNvSpPr>
            <a:spLocks noGrp="1"/>
          </p:cNvSpPr>
          <p:nvPr>
            <p:ph idx="1"/>
          </p:nvPr>
        </p:nvSpPr>
        <p:spPr>
          <a:xfrm>
            <a:off x="3727908" y="1002715"/>
            <a:ext cx="4932281" cy="1115563"/>
          </a:xfrm>
        </p:spPr>
        <p:txBody>
          <a:bodyPr>
            <a:normAutofit lnSpcReduction="10000"/>
          </a:bodyPr>
          <a:lstStyle/>
          <a:p>
            <a:r>
              <a:rPr lang="en-GB" sz="1800" dirty="0"/>
              <a:t>RDD is iterative—refactor as new insights emerge:</a:t>
            </a:r>
          </a:p>
          <a:p>
            <a:pPr lvl="1">
              <a:buFont typeface="Arial" panose="020B0604020202020204" pitchFamily="34" charset="0"/>
              <a:buChar char="•"/>
            </a:pPr>
            <a:r>
              <a:rPr lang="en-GB" sz="1400" dirty="0"/>
              <a:t>Hence, we use the term "Candidate" at this stage.</a:t>
            </a:r>
          </a:p>
        </p:txBody>
      </p:sp>
      <p:sp>
        <p:nvSpPr>
          <p:cNvPr id="4" name="TextBox 3">
            <a:extLst>
              <a:ext uri="{FF2B5EF4-FFF2-40B4-BE49-F238E27FC236}">
                <a16:creationId xmlns:a16="http://schemas.microsoft.com/office/drawing/2014/main" id="{70BB5B9B-CF46-2713-349F-615EEFB6298F}"/>
              </a:ext>
            </a:extLst>
          </p:cNvPr>
          <p:cNvSpPr txBox="1"/>
          <p:nvPr/>
        </p:nvSpPr>
        <p:spPr>
          <a:xfrm>
            <a:off x="3727906" y="2360176"/>
            <a:ext cx="5021739" cy="1015663"/>
          </a:xfrm>
          <a:prstGeom prst="rect">
            <a:avLst/>
          </a:prstGeom>
          <a:noFill/>
        </p:spPr>
        <p:txBody>
          <a:bodyPr wrap="square">
            <a:spAutoFit/>
          </a:bodyPr>
          <a:lstStyle/>
          <a:p>
            <a:pPr marL="285750" indent="-285750">
              <a:buFont typeface="Arial" panose="020B0604020202020204" pitchFamily="34" charset="0"/>
              <a:buChar char="•"/>
            </a:pPr>
            <a:r>
              <a:rPr lang="en-GB" sz="1800" dirty="0"/>
              <a:t>Encourage:</a:t>
            </a:r>
          </a:p>
          <a:p>
            <a:pPr marL="742950" lvl="1" indent="-285750">
              <a:buFont typeface="Arial" panose="020B0604020202020204" pitchFamily="34" charset="0"/>
              <a:buChar char="•"/>
            </a:pPr>
            <a:r>
              <a:rPr lang="en-GB" sz="1400" dirty="0"/>
              <a:t>Splitting overly large roles</a:t>
            </a:r>
          </a:p>
          <a:p>
            <a:pPr marL="742950" lvl="1" indent="-285750">
              <a:buFont typeface="Arial" panose="020B0604020202020204" pitchFamily="34" charset="0"/>
              <a:buChar char="•"/>
            </a:pPr>
            <a:r>
              <a:rPr lang="en-GB" sz="1400" dirty="0"/>
              <a:t>Introducing new stereotypes</a:t>
            </a:r>
          </a:p>
          <a:p>
            <a:pPr marL="742950" lvl="1" indent="-285750">
              <a:buFont typeface="Arial" panose="020B0604020202020204" pitchFamily="34" charset="0"/>
              <a:buChar char="•"/>
            </a:pPr>
            <a:r>
              <a:rPr lang="en-GB" sz="1400" dirty="0"/>
              <a:t>Revisiting collaborators or contract boundaries</a:t>
            </a:r>
          </a:p>
        </p:txBody>
      </p:sp>
      <p:sp>
        <p:nvSpPr>
          <p:cNvPr id="5" name="TextBox 4">
            <a:extLst>
              <a:ext uri="{FF2B5EF4-FFF2-40B4-BE49-F238E27FC236}">
                <a16:creationId xmlns:a16="http://schemas.microsoft.com/office/drawing/2014/main" id="{D7288E8A-2B82-8C2B-7BF4-BEFEA0DD2696}"/>
              </a:ext>
            </a:extLst>
          </p:cNvPr>
          <p:cNvSpPr txBox="1"/>
          <p:nvPr/>
        </p:nvSpPr>
        <p:spPr>
          <a:xfrm>
            <a:off x="3727906" y="3632907"/>
            <a:ext cx="5013032" cy="2092881"/>
          </a:xfrm>
          <a:prstGeom prst="rect">
            <a:avLst/>
          </a:prstGeom>
          <a:noFill/>
        </p:spPr>
        <p:txBody>
          <a:bodyPr wrap="square">
            <a:spAutoFit/>
          </a:bodyPr>
          <a:lstStyle/>
          <a:p>
            <a:pPr marL="285750" indent="-285750">
              <a:buFont typeface="Arial" panose="020B0604020202020204" pitchFamily="34" charset="0"/>
              <a:buChar char="•"/>
            </a:pPr>
            <a:r>
              <a:rPr lang="en-GB" sz="1800" dirty="0"/>
              <a:t>Names Matter:</a:t>
            </a:r>
          </a:p>
          <a:p>
            <a:pPr marL="742950" lvl="1" indent="-285750">
              <a:buFont typeface="Arial" panose="020B0604020202020204" pitchFamily="34" charset="0"/>
              <a:buChar char="•"/>
            </a:pPr>
            <a:r>
              <a:rPr lang="en-GB" sz="1400" dirty="0"/>
              <a:t>Follow the ubiquitous language of the domain</a:t>
            </a:r>
          </a:p>
          <a:p>
            <a:pPr marL="1200150" lvl="2" indent="-285750">
              <a:buFont typeface="Arial" panose="020B0604020202020204" pitchFamily="34" charset="0"/>
              <a:buChar char="•"/>
            </a:pPr>
            <a:r>
              <a:rPr lang="en-GB" sz="1400" dirty="0"/>
              <a:t>Would Framer be better than </a:t>
            </a:r>
            <a:r>
              <a:rPr lang="en-GB" sz="1400" dirty="0" err="1"/>
              <a:t>ContestRunner</a:t>
            </a:r>
            <a:r>
              <a:rPr lang="en-GB" sz="1400" dirty="0"/>
              <a:t>?</a:t>
            </a:r>
          </a:p>
          <a:p>
            <a:pPr marL="1200150" lvl="2" indent="-285750">
              <a:buFont typeface="Arial" panose="020B0604020202020204" pitchFamily="34" charset="0"/>
              <a:buChar char="•"/>
            </a:pPr>
            <a:r>
              <a:rPr lang="en-GB" sz="1400" dirty="0"/>
              <a:t>Would Referee be better than </a:t>
            </a:r>
            <a:r>
              <a:rPr lang="en-GB" sz="1400" dirty="0" err="1"/>
              <a:t>OutcomeAdjudicator</a:t>
            </a:r>
            <a:r>
              <a:rPr lang="en-GB" sz="1400" dirty="0"/>
              <a:t>?</a:t>
            </a:r>
          </a:p>
          <a:p>
            <a:pPr marL="742950" lvl="1" indent="-285750">
              <a:buFont typeface="Arial" panose="020B0604020202020204" pitchFamily="34" charset="0"/>
              <a:buChar char="•"/>
            </a:pPr>
            <a:r>
              <a:rPr lang="en-GB" sz="1400" dirty="0"/>
              <a:t>Refactoring our names may lead to greater insight</a:t>
            </a:r>
          </a:p>
          <a:p>
            <a:pPr marL="1200150" lvl="2" indent="-285750">
              <a:buFont typeface="Arial" panose="020B0604020202020204" pitchFamily="34" charset="0"/>
              <a:buChar char="•"/>
            </a:pPr>
            <a:r>
              <a:rPr lang="en-GB" sz="1400" dirty="0"/>
              <a:t>In essence this is DDD, at this point</a:t>
            </a:r>
          </a:p>
        </p:txBody>
      </p:sp>
    </p:spTree>
    <p:extLst>
      <p:ext uri="{BB962C8B-B14F-4D97-AF65-F5344CB8AC3E}">
        <p14:creationId xmlns:p14="http://schemas.microsoft.com/office/powerpoint/2010/main" val="219483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D512F67-8971-23B3-ACBB-A56F383A228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3F99C-5577-ACAC-65F4-0399135DA6C7}"/>
              </a:ext>
            </a:extLst>
          </p:cNvPr>
          <p:cNvSpPr>
            <a:spLocks noGrp="1"/>
          </p:cNvSpPr>
          <p:nvPr>
            <p:ph type="title"/>
          </p:nvPr>
        </p:nvSpPr>
        <p:spPr>
          <a:xfrm>
            <a:off x="784514" y="942108"/>
            <a:ext cx="2442412" cy="4969113"/>
          </a:xfrm>
        </p:spPr>
        <p:txBody>
          <a:bodyPr anchor="ctr">
            <a:normAutofit/>
          </a:bodyPr>
          <a:lstStyle/>
          <a:p>
            <a:r>
              <a:rPr lang="en-GB">
                <a:solidFill>
                  <a:schemeClr val="tx2">
                    <a:lumMod val="75000"/>
                  </a:schemeClr>
                </a:solidFill>
              </a:rPr>
              <a:t>Summary – What We Built</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Content Placeholder 2">
            <a:extLst>
              <a:ext uri="{FF2B5EF4-FFF2-40B4-BE49-F238E27FC236}">
                <a16:creationId xmlns:a16="http://schemas.microsoft.com/office/drawing/2014/main" id="{E2830C02-5525-751A-48FB-C2F16641E55B}"/>
              </a:ext>
            </a:extLst>
          </p:cNvPr>
          <p:cNvSpPr>
            <a:spLocks noGrp="1"/>
          </p:cNvSpPr>
          <p:nvPr>
            <p:ph idx="1"/>
          </p:nvPr>
        </p:nvSpPr>
        <p:spPr>
          <a:xfrm>
            <a:off x="3786796" y="942108"/>
            <a:ext cx="4841662" cy="4969114"/>
          </a:xfrm>
        </p:spPr>
        <p:txBody>
          <a:bodyPr anchor="ctr">
            <a:normAutofit/>
          </a:bodyPr>
          <a:lstStyle/>
          <a:p>
            <a:endParaRPr lang="en-GB">
              <a:solidFill>
                <a:schemeClr val="tx2">
                  <a:lumMod val="75000"/>
                </a:schemeClr>
              </a:solidFill>
            </a:endParaRPr>
          </a:p>
          <a:p>
            <a:pPr>
              <a:defRPr sz="1800"/>
            </a:pPr>
            <a:r>
              <a:rPr lang="en-GB">
                <a:solidFill>
                  <a:schemeClr val="tx2">
                    <a:lumMod val="75000"/>
                  </a:schemeClr>
                </a:solidFill>
              </a:rPr>
              <a:t>Behavioral model</a:t>
            </a:r>
          </a:p>
          <a:p>
            <a:pPr>
              <a:defRPr sz="1800"/>
            </a:pPr>
            <a:r>
              <a:rPr lang="en-GB">
                <a:solidFill>
                  <a:schemeClr val="tx2">
                    <a:lumMod val="75000"/>
                  </a:schemeClr>
                </a:solidFill>
              </a:rPr>
              <a:t>Responsibilities and Collaborations defined</a:t>
            </a:r>
          </a:p>
        </p:txBody>
      </p:sp>
    </p:spTree>
    <p:extLst>
      <p:ext uri="{BB962C8B-B14F-4D97-AF65-F5344CB8AC3E}">
        <p14:creationId xmlns:p14="http://schemas.microsoft.com/office/powerpoint/2010/main" val="433851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5C15-9BDC-64F4-0470-970BEA0A9C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BD40F1-6736-4F83-4935-896D8093320E}"/>
              </a:ext>
            </a:extLst>
          </p:cNvPr>
          <p:cNvSpPr>
            <a:spLocks noGrp="1"/>
          </p:cNvSpPr>
          <p:nvPr>
            <p:ph type="title"/>
          </p:nvPr>
        </p:nvSpPr>
        <p:spPr/>
        <p:txBody>
          <a:bodyPr/>
          <a:lstStyle/>
          <a:p>
            <a:r>
              <a:rPr lang="en-GB" dirty="0"/>
              <a:t>RDD TODAY</a:t>
            </a:r>
            <a:endParaRPr lang="en-US" dirty="0"/>
          </a:p>
        </p:txBody>
      </p:sp>
      <p:sp>
        <p:nvSpPr>
          <p:cNvPr id="5" name="Text Placeholder 4">
            <a:extLst>
              <a:ext uri="{FF2B5EF4-FFF2-40B4-BE49-F238E27FC236}">
                <a16:creationId xmlns:a16="http://schemas.microsoft.com/office/drawing/2014/main" id="{8B4801BD-5C64-88D4-9DFA-5D6870039EBA}"/>
              </a:ext>
            </a:extLst>
          </p:cNvPr>
          <p:cNvSpPr>
            <a:spLocks noGrp="1"/>
          </p:cNvSpPr>
          <p:nvPr>
            <p:ph type="body" idx="1"/>
          </p:nvPr>
        </p:nvSpPr>
        <p:spPr/>
        <p:txBody>
          <a:bodyPr/>
          <a:lstStyle/>
          <a:p>
            <a:r>
              <a:rPr lang="en-US" dirty="0"/>
              <a:t>How were you ever able to do DDD without it?</a:t>
            </a:r>
          </a:p>
        </p:txBody>
      </p:sp>
    </p:spTree>
    <p:extLst>
      <p:ext uri="{BB962C8B-B14F-4D97-AF65-F5344CB8AC3E}">
        <p14:creationId xmlns:p14="http://schemas.microsoft.com/office/powerpoint/2010/main" val="1719423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TDD: Behaviors, Not Methods</a:t>
            </a:r>
          </a:p>
        </p:txBody>
      </p:sp>
      <p:sp>
        <p:nvSpPr>
          <p:cNvPr id="5" name="TextBox 4">
            <a:extLst>
              <a:ext uri="{FF2B5EF4-FFF2-40B4-BE49-F238E27FC236}">
                <a16:creationId xmlns:a16="http://schemas.microsoft.com/office/drawing/2014/main" id="{A7A38C04-8EE5-42A0-E9D7-C0B1F458560D}"/>
              </a:ext>
            </a:extLst>
          </p:cNvPr>
          <p:cNvSpPr txBox="1"/>
          <p:nvPr/>
        </p:nvSpPr>
        <p:spPr>
          <a:xfrm>
            <a:off x="1018309" y="1862482"/>
            <a:ext cx="4572000" cy="369332"/>
          </a:xfrm>
          <a:prstGeom prst="rect">
            <a:avLst/>
          </a:prstGeom>
          <a:noFill/>
        </p:spPr>
        <p:txBody>
          <a:bodyPr wrap="square">
            <a:spAutoFit/>
          </a:bodyPr>
          <a:lstStyle/>
          <a:p>
            <a:pPr marL="285750" indent="-285750">
              <a:buFont typeface="Arial" panose="020B0604020202020204" pitchFamily="34" charset="0"/>
              <a:buChar char="•"/>
              <a:defRPr sz="1800"/>
            </a:pPr>
            <a:r>
              <a:rPr lang="en-GB" dirty="0"/>
              <a:t>TDD explores and verifies </a:t>
            </a:r>
            <a:r>
              <a:rPr lang="en-GB" dirty="0" err="1"/>
              <a:t>behaviors</a:t>
            </a:r>
            <a:endParaRPr lang="en-GB" dirty="0"/>
          </a:p>
        </p:txBody>
      </p:sp>
      <p:sp>
        <p:nvSpPr>
          <p:cNvPr id="7" name="TextBox 6">
            <a:extLst>
              <a:ext uri="{FF2B5EF4-FFF2-40B4-BE49-F238E27FC236}">
                <a16:creationId xmlns:a16="http://schemas.microsoft.com/office/drawing/2014/main" id="{0AE33519-1BCD-7452-50CC-7113B7D84503}"/>
              </a:ext>
            </a:extLst>
          </p:cNvPr>
          <p:cNvSpPr txBox="1"/>
          <p:nvPr/>
        </p:nvSpPr>
        <p:spPr>
          <a:xfrm>
            <a:off x="1018309" y="3427430"/>
            <a:ext cx="5047954" cy="369332"/>
          </a:xfrm>
          <a:prstGeom prst="rect">
            <a:avLst/>
          </a:prstGeom>
          <a:noFill/>
        </p:spPr>
        <p:txBody>
          <a:bodyPr wrap="square">
            <a:spAutoFit/>
          </a:bodyPr>
          <a:lstStyle/>
          <a:p>
            <a:pPr marL="285750" indent="-285750">
              <a:buFont typeface="Arial" panose="020B0604020202020204" pitchFamily="34" charset="0"/>
              <a:buChar char="•"/>
              <a:defRPr sz="1800"/>
            </a:pPr>
            <a:r>
              <a:rPr lang="en-GB" dirty="0"/>
              <a:t>Don’t test methods—test responsibilities</a:t>
            </a:r>
          </a:p>
        </p:txBody>
      </p:sp>
      <p:sp>
        <p:nvSpPr>
          <p:cNvPr id="9" name="TextBox 8">
            <a:extLst>
              <a:ext uri="{FF2B5EF4-FFF2-40B4-BE49-F238E27FC236}">
                <a16:creationId xmlns:a16="http://schemas.microsoft.com/office/drawing/2014/main" id="{D55A3374-0872-3AAE-8847-F125F769C89D}"/>
              </a:ext>
            </a:extLst>
          </p:cNvPr>
          <p:cNvSpPr txBox="1"/>
          <p:nvPr/>
        </p:nvSpPr>
        <p:spPr>
          <a:xfrm>
            <a:off x="1018310" y="2644956"/>
            <a:ext cx="5047953" cy="369332"/>
          </a:xfrm>
          <a:prstGeom prst="rect">
            <a:avLst/>
          </a:prstGeom>
          <a:noFill/>
        </p:spPr>
        <p:txBody>
          <a:bodyPr wrap="square">
            <a:spAutoFit/>
          </a:bodyPr>
          <a:lstStyle/>
          <a:p>
            <a:pPr marL="285750" indent="-285750">
              <a:buFont typeface="Arial" panose="020B0604020202020204" pitchFamily="34" charset="0"/>
              <a:buChar char="•"/>
              <a:defRPr sz="1800"/>
            </a:pPr>
            <a:r>
              <a:rPr lang="en-GB" dirty="0"/>
              <a:t>Each test expresses a business </a:t>
            </a:r>
            <a:r>
              <a:rPr lang="en-GB" dirty="0" err="1"/>
              <a:t>behavior</a:t>
            </a:r>
            <a:endParaRPr lang="en-GB" dirty="0"/>
          </a:p>
        </p:txBody>
      </p:sp>
      <p:sp>
        <p:nvSpPr>
          <p:cNvPr id="11" name="TextBox 10">
            <a:extLst>
              <a:ext uri="{FF2B5EF4-FFF2-40B4-BE49-F238E27FC236}">
                <a16:creationId xmlns:a16="http://schemas.microsoft.com/office/drawing/2014/main" id="{C98927CC-512E-CEAD-C067-0D9A9AC6B430}"/>
              </a:ext>
            </a:extLst>
          </p:cNvPr>
          <p:cNvSpPr txBox="1"/>
          <p:nvPr/>
        </p:nvSpPr>
        <p:spPr>
          <a:xfrm>
            <a:off x="1018309" y="4164522"/>
            <a:ext cx="6319193" cy="923330"/>
          </a:xfrm>
          <a:prstGeom prst="rect">
            <a:avLst/>
          </a:prstGeom>
          <a:noFill/>
        </p:spPr>
        <p:txBody>
          <a:bodyPr wrap="square">
            <a:spAutoFit/>
          </a:bodyPr>
          <a:lstStyle/>
          <a:p>
            <a:pPr marL="285750" indent="-285750">
              <a:buFont typeface="Arial" panose="020B0604020202020204" pitchFamily="34" charset="0"/>
              <a:buChar char="•"/>
              <a:defRPr sz="1800"/>
            </a:pPr>
            <a:r>
              <a:rPr lang="en-GB" dirty="0"/>
              <a:t>RDD helps define those </a:t>
            </a:r>
            <a:r>
              <a:rPr lang="en-GB" dirty="0" err="1"/>
              <a:t>behaviors</a:t>
            </a:r>
            <a:endParaRPr lang="en-GB" dirty="0"/>
          </a:p>
          <a:p>
            <a:pPr marL="742950" lvl="1" indent="-285750">
              <a:buFont typeface="Arial" panose="020B0604020202020204" pitchFamily="34" charset="0"/>
              <a:buChar char="•"/>
              <a:defRPr sz="1800"/>
            </a:pPr>
            <a:r>
              <a:rPr lang="en-GB" dirty="0"/>
              <a:t>Define responsibilities before coding</a:t>
            </a:r>
          </a:p>
          <a:p>
            <a:pPr marL="742950" lvl="1" indent="-285750">
              <a:buFont typeface="Arial" panose="020B0604020202020204" pitchFamily="34" charset="0"/>
              <a:buChar char="•"/>
              <a:defRPr sz="1800"/>
            </a:pPr>
            <a:r>
              <a:rPr lang="en-GB" dirty="0"/>
              <a:t>Each responsibility maps to testable </a:t>
            </a:r>
            <a:r>
              <a:rPr lang="en-GB" dirty="0" err="1"/>
              <a:t>behavior</a:t>
            </a:r>
            <a:endParaRPr lang="en-GB"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RDD in Agile Teams</a:t>
            </a:r>
          </a:p>
        </p:txBody>
      </p:sp>
      <p:pic>
        <p:nvPicPr>
          <p:cNvPr id="3074" name="Picture 2" descr="XP Workflow PowerPoint Diagram - SlideModel">
            <a:extLst>
              <a:ext uri="{FF2B5EF4-FFF2-40B4-BE49-F238E27FC236}">
                <a16:creationId xmlns:a16="http://schemas.microsoft.com/office/drawing/2014/main" id="{72E0A58F-29E9-BB02-E477-FCE67CC66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31817"/>
            <a:ext cx="8146473" cy="4582390"/>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4514" y="942108"/>
            <a:ext cx="2442412" cy="4969113"/>
          </a:xfrm>
        </p:spPr>
        <p:txBody>
          <a:bodyPr anchor="ctr">
            <a:normAutofit/>
          </a:bodyPr>
          <a:lstStyle/>
          <a:p>
            <a:r>
              <a:rPr lang="en-GB" sz="2500">
                <a:solidFill>
                  <a:schemeClr val="tx2">
                    <a:lumMod val="75000"/>
                  </a:schemeClr>
                </a:solidFill>
              </a:rPr>
              <a:t>Collaborating with an LLM as a Design Assistant</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GB"/>
            </a:p>
          </p:txBody>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GB"/>
            </a:p>
          </p:txBody>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GB"/>
            </a:p>
          </p:txBody>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GB"/>
            </a:p>
          </p:txBody>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GB"/>
            </a:p>
          </p:txBody>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GB"/>
            </a:p>
          </p:txBody>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GB"/>
            </a:p>
          </p:txBody>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GB"/>
            </a:p>
          </p:txBody>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GB"/>
            </a:p>
          </p:txBody>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GB"/>
            </a:p>
          </p:txBody>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GB"/>
            </a:p>
          </p:txBody>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GB"/>
            </a:p>
          </p:txBody>
        </p:sp>
      </p:grpSp>
      <p:sp>
        <p:nvSpPr>
          <p:cNvPr id="3" name="Content Placeholder 2"/>
          <p:cNvSpPr>
            <a:spLocks noGrp="1"/>
          </p:cNvSpPr>
          <p:nvPr>
            <p:ph idx="1"/>
          </p:nvPr>
        </p:nvSpPr>
        <p:spPr>
          <a:xfrm>
            <a:off x="3786796" y="942108"/>
            <a:ext cx="4841662" cy="4969114"/>
          </a:xfrm>
        </p:spPr>
        <p:txBody>
          <a:bodyPr anchor="ctr">
            <a:normAutofit/>
          </a:bodyPr>
          <a:lstStyle/>
          <a:p>
            <a:pPr marL="0" indent="0">
              <a:buNone/>
              <a:defRPr sz="1800"/>
            </a:pPr>
            <a:r>
              <a:rPr lang="en-GB" dirty="0">
                <a:solidFill>
                  <a:schemeClr val="tx2">
                    <a:lumMod val="75000"/>
                  </a:schemeClr>
                </a:solidFill>
              </a:rPr>
              <a:t>Use prompts to explore responsibilities and roles</a:t>
            </a:r>
          </a:p>
          <a:p>
            <a:pPr marL="0" indent="0">
              <a:buNone/>
              <a:defRPr sz="1800"/>
            </a:pPr>
            <a:r>
              <a:rPr lang="en-GB" dirty="0">
                <a:solidFill>
                  <a:schemeClr val="tx2">
                    <a:lumMod val="75000"/>
                  </a:schemeClr>
                </a:solidFill>
              </a:rPr>
              <a:t>Examples:</a:t>
            </a:r>
          </a:p>
          <a:p>
            <a:pPr marL="0" indent="0">
              <a:buNone/>
              <a:defRPr sz="1800"/>
            </a:pPr>
            <a:r>
              <a:rPr lang="en-GB" i="1" dirty="0">
                <a:solidFill>
                  <a:schemeClr val="tx2">
                    <a:lumMod val="75000"/>
                  </a:schemeClr>
                </a:solidFill>
              </a:rPr>
              <a:t>  - 'Help me write a design story for this feature'</a:t>
            </a:r>
          </a:p>
          <a:p>
            <a:pPr marL="0" indent="0">
              <a:buNone/>
              <a:defRPr sz="1800"/>
            </a:pPr>
            <a:r>
              <a:rPr lang="en-GB" i="1" dirty="0">
                <a:solidFill>
                  <a:schemeClr val="tx2">
                    <a:lumMod val="75000"/>
                  </a:schemeClr>
                </a:solidFill>
              </a:rPr>
              <a:t>  - 'Suggest roles and responsibilities based on this design story'</a:t>
            </a:r>
          </a:p>
          <a:p>
            <a:pPr marL="0" indent="0">
              <a:buNone/>
              <a:defRPr sz="1800"/>
            </a:pPr>
            <a:r>
              <a:rPr lang="en-GB" i="1" dirty="0">
                <a:solidFill>
                  <a:schemeClr val="tx2">
                    <a:lumMod val="75000"/>
                  </a:schemeClr>
                </a:solidFill>
              </a:rPr>
              <a:t>  - 'Generate CRC cards for these candidates’</a:t>
            </a:r>
          </a:p>
          <a:p>
            <a:pPr marL="0" indent="0">
              <a:buNone/>
              <a:defRPr sz="1800"/>
            </a:pPr>
            <a:r>
              <a:rPr lang="en-GB" i="1" dirty="0">
                <a:solidFill>
                  <a:schemeClr val="tx2">
                    <a:lumMod val="75000"/>
                  </a:schemeClr>
                </a:solidFill>
              </a:rPr>
              <a:t>  - ’Suggest collaborations between these candidates</a:t>
            </a:r>
            <a:r>
              <a:rPr lang="en-GB" dirty="0">
                <a:solidFill>
                  <a:schemeClr val="tx2">
                    <a:lumMod val="75000"/>
                  </a:schemeClr>
                </a:solidFill>
              </a:rPr>
              <a:t>’  </a:t>
            </a:r>
          </a:p>
          <a:p>
            <a:pPr>
              <a:defRPr sz="1800"/>
            </a:pPr>
            <a:endParaRPr lang="en-GB" dirty="0">
              <a:solidFill>
                <a:schemeClr val="tx2">
                  <a:lumMod val="75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4919" y="3101093"/>
            <a:ext cx="1840539" cy="3029344"/>
          </a:xfrm>
        </p:spPr>
        <p:txBody>
          <a:bodyPr>
            <a:normAutofit/>
          </a:bodyPr>
          <a:lstStyle/>
          <a:p>
            <a:r>
              <a:rPr lang="en-GB" sz="2800">
                <a:solidFill>
                  <a:schemeClr val="bg1"/>
                </a:solidFill>
              </a:rPr>
              <a:t>Try This in Your Next Project</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3179901"/>
            <a:ext cx="823645"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GB"/>
          </a:p>
        </p:txBody>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DCA24E5-3DA6-429E-101D-48A789133D28}"/>
              </a:ext>
            </a:extLst>
          </p:cNvPr>
          <p:cNvGraphicFramePr>
            <a:graphicFrameLocks noGrp="1"/>
          </p:cNvGraphicFramePr>
          <p:nvPr>
            <p:ph idx="1"/>
            <p:extLst>
              <p:ext uri="{D42A27DB-BD31-4B8C-83A1-F6EECF244321}">
                <p14:modId xmlns:p14="http://schemas.microsoft.com/office/powerpoint/2010/main" val="3424795204"/>
              </p:ext>
            </p:extLst>
          </p:nvPr>
        </p:nvGraphicFramePr>
        <p:xfrm>
          <a:off x="3534858" y="641551"/>
          <a:ext cx="5124159" cy="5264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bject Design : Roles, Responsibilities, and Collaborations | Wirfs ...">
            <a:extLst>
              <a:ext uri="{FF2B5EF4-FFF2-40B4-BE49-F238E27FC236}">
                <a16:creationId xmlns:a16="http://schemas.microsoft.com/office/drawing/2014/main" id="{A9604805-D7E4-EB6D-86A5-7C2939F50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665" y="2169349"/>
            <a:ext cx="2010191" cy="2519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esigning Object-oriented Software: Rebecca Wirfs-Brock, Wilkerson ...">
            <a:extLst>
              <a:ext uri="{FF2B5EF4-FFF2-40B4-BE49-F238E27FC236}">
                <a16:creationId xmlns:a16="http://schemas.microsoft.com/office/drawing/2014/main" id="{83CA9AA1-0260-9CDF-8605-9E13BB567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666" y="2169349"/>
            <a:ext cx="1912803" cy="2519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omain Driven Design Definition - Design Talk">
            <a:extLst>
              <a:ext uri="{FF2B5EF4-FFF2-40B4-BE49-F238E27FC236}">
                <a16:creationId xmlns:a16="http://schemas.microsoft.com/office/drawing/2014/main" id="{1F540583-1870-16B0-7791-2A985DCF3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0313" y="2169350"/>
            <a:ext cx="1854485" cy="2519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91A38A-6549-582E-B657-C1517E80D0D4}"/>
              </a:ext>
            </a:extLst>
          </p:cNvPr>
          <p:cNvSpPr txBox="1"/>
          <p:nvPr/>
        </p:nvSpPr>
        <p:spPr>
          <a:xfrm>
            <a:off x="1077001" y="5486620"/>
            <a:ext cx="4817328" cy="369332"/>
          </a:xfrm>
          <a:prstGeom prst="rect">
            <a:avLst/>
          </a:prstGeom>
          <a:noFill/>
        </p:spPr>
        <p:txBody>
          <a:bodyPr wrap="square">
            <a:spAutoFit/>
          </a:bodyPr>
          <a:lstStyle/>
          <a:p>
            <a:r>
              <a:rPr lang="en-GB" dirty="0"/>
              <a:t>https://</a:t>
            </a:r>
            <a:r>
              <a:rPr lang="en-GB" dirty="0" err="1"/>
              <a:t>wirfs-brock.com</a:t>
            </a:r>
            <a:r>
              <a:rPr lang="en-GB" dirty="0"/>
              <a:t>/</a:t>
            </a:r>
            <a:r>
              <a:rPr lang="en-GB" dirty="0" err="1"/>
              <a:t>rebecca</a:t>
            </a:r>
            <a:r>
              <a:rPr lang="en-GB" dirty="0"/>
              <a:t>/books/</a:t>
            </a:r>
          </a:p>
        </p:txBody>
      </p:sp>
    </p:spTree>
    <p:extLst>
      <p:ext uri="{BB962C8B-B14F-4D97-AF65-F5344CB8AC3E}">
        <p14:creationId xmlns:p14="http://schemas.microsoft.com/office/powerpoint/2010/main" val="408431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Modelling: </a:t>
            </a:r>
            <a:r>
              <a:rPr dirty="0"/>
              <a:t>What DDD Offers</a:t>
            </a:r>
          </a:p>
        </p:txBody>
      </p:sp>
      <p:sp>
        <p:nvSpPr>
          <p:cNvPr id="3" name="Content Placeholder 2"/>
          <p:cNvSpPr>
            <a:spLocks noGrp="1"/>
          </p:cNvSpPr>
          <p:nvPr>
            <p:ph idx="1"/>
          </p:nvPr>
        </p:nvSpPr>
        <p:spPr>
          <a:xfrm>
            <a:off x="457200" y="1600200"/>
            <a:ext cx="8229600" cy="713895"/>
          </a:xfrm>
        </p:spPr>
        <p:txBody>
          <a:bodyPr>
            <a:normAutofit/>
          </a:bodyPr>
          <a:lstStyle/>
          <a:p>
            <a:pPr>
              <a:defRPr sz="1800"/>
            </a:pPr>
            <a:r>
              <a:rPr dirty="0"/>
              <a:t>Entities, Value Objects, </a:t>
            </a:r>
            <a:r>
              <a:rPr lang="en-GB" dirty="0"/>
              <a:t>Aggregates, </a:t>
            </a:r>
            <a:r>
              <a:rPr dirty="0"/>
              <a:t>Repositories,</a:t>
            </a:r>
            <a:r>
              <a:rPr lang="en-GB" dirty="0"/>
              <a:t> Factories,</a:t>
            </a:r>
            <a:r>
              <a:rPr dirty="0"/>
              <a:t> Service</a:t>
            </a:r>
            <a:r>
              <a:rPr lang="en-GB" dirty="0"/>
              <a:t>s</a:t>
            </a:r>
          </a:p>
        </p:txBody>
      </p:sp>
      <p:pic>
        <p:nvPicPr>
          <p:cNvPr id="5" name="Picture 4" descr="A diagram of a company&#10;&#10;AI-generated content may be incorrect.">
            <a:extLst>
              <a:ext uri="{FF2B5EF4-FFF2-40B4-BE49-F238E27FC236}">
                <a16:creationId xmlns:a16="http://schemas.microsoft.com/office/drawing/2014/main" id="{A726DD64-E0AF-009F-6BBF-298B731C88F2}"/>
              </a:ext>
            </a:extLst>
          </p:cNvPr>
          <p:cNvPicPr>
            <a:picLocks noChangeAspect="1"/>
          </p:cNvPicPr>
          <p:nvPr/>
        </p:nvPicPr>
        <p:blipFill>
          <a:blip r:embed="rId3"/>
          <a:stretch>
            <a:fillRect/>
          </a:stretch>
        </p:blipFill>
        <p:spPr>
          <a:xfrm>
            <a:off x="2084438" y="2640627"/>
            <a:ext cx="4470195" cy="3248127"/>
          </a:xfrm>
          <a:prstGeom prst="rect">
            <a:avLst/>
          </a:prstGeom>
        </p:spPr>
      </p:pic>
      <p:sp>
        <p:nvSpPr>
          <p:cNvPr id="7" name="TextBox 6">
            <a:extLst>
              <a:ext uri="{FF2B5EF4-FFF2-40B4-BE49-F238E27FC236}">
                <a16:creationId xmlns:a16="http://schemas.microsoft.com/office/drawing/2014/main" id="{72808189-1622-144E-F13B-6C3A4200F3B4}"/>
              </a:ext>
            </a:extLst>
          </p:cNvPr>
          <p:cNvSpPr txBox="1"/>
          <p:nvPr/>
        </p:nvSpPr>
        <p:spPr>
          <a:xfrm>
            <a:off x="3878825" y="6215286"/>
            <a:ext cx="4572000" cy="246221"/>
          </a:xfrm>
          <a:prstGeom prst="rect">
            <a:avLst/>
          </a:prstGeom>
          <a:noFill/>
        </p:spPr>
        <p:txBody>
          <a:bodyPr wrap="square">
            <a:spAutoFit/>
          </a:bodyPr>
          <a:lstStyle/>
          <a:p>
            <a:pPr algn="r"/>
            <a:r>
              <a:rPr lang="en-US" sz="1000" dirty="0"/>
              <a:t>Eric, Evans. Domain-Driven Design: Tackling Complexity in the Heart of Software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2D1FC-94D6-2C09-6189-6EEEDDE82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37D024-DFC1-AD5C-4593-F7836BE4C4AD}"/>
              </a:ext>
            </a:extLst>
          </p:cNvPr>
          <p:cNvSpPr>
            <a:spLocks noGrp="1"/>
          </p:cNvSpPr>
          <p:nvPr>
            <p:ph type="title"/>
          </p:nvPr>
        </p:nvSpPr>
        <p:spPr>
          <a:xfrm>
            <a:off x="1628078" y="645519"/>
            <a:ext cx="6311590" cy="792095"/>
          </a:xfrm>
        </p:spPr>
        <p:txBody>
          <a:bodyPr/>
          <a:lstStyle/>
          <a:p>
            <a:r>
              <a:rPr lang="en-GB" dirty="0"/>
              <a:t>What DDD Doesn’t Offer</a:t>
            </a:r>
            <a:endParaRPr dirty="0"/>
          </a:p>
        </p:txBody>
      </p:sp>
      <p:sp>
        <p:nvSpPr>
          <p:cNvPr id="3" name="Content Placeholder 2">
            <a:extLst>
              <a:ext uri="{FF2B5EF4-FFF2-40B4-BE49-F238E27FC236}">
                <a16:creationId xmlns:a16="http://schemas.microsoft.com/office/drawing/2014/main" id="{6637D178-DBA5-6969-2CD5-14A459A669A6}"/>
              </a:ext>
            </a:extLst>
          </p:cNvPr>
          <p:cNvSpPr>
            <a:spLocks noGrp="1"/>
          </p:cNvSpPr>
          <p:nvPr>
            <p:ph idx="1"/>
          </p:nvPr>
        </p:nvSpPr>
        <p:spPr>
          <a:xfrm>
            <a:off x="457200" y="1689409"/>
            <a:ext cx="8229600" cy="1644805"/>
          </a:xfrm>
        </p:spPr>
        <p:txBody>
          <a:bodyPr>
            <a:normAutofit/>
          </a:bodyPr>
          <a:lstStyle/>
          <a:p>
            <a:pPr>
              <a:defRPr sz="1800"/>
            </a:pPr>
            <a:r>
              <a:rPr lang="en-GB" dirty="0"/>
              <a:t>Most of these concepts express the lifetime of a domain object</a:t>
            </a:r>
          </a:p>
          <a:p>
            <a:pPr lvl="1">
              <a:defRPr sz="1800"/>
            </a:pPr>
            <a:r>
              <a:rPr lang="en-GB" dirty="0"/>
              <a:t>Born in a factory, lives in a repository</a:t>
            </a:r>
          </a:p>
          <a:p>
            <a:pPr lvl="1">
              <a:defRPr sz="1800"/>
            </a:pPr>
            <a:r>
              <a:rPr lang="en-GB" dirty="0"/>
              <a:t>Comparable by identity or value</a:t>
            </a:r>
          </a:p>
          <a:p>
            <a:pPr lvl="1">
              <a:defRPr sz="1800"/>
            </a:pPr>
            <a:r>
              <a:rPr lang="en-GB" dirty="0"/>
              <a:t>Preserves invariants</a:t>
            </a:r>
          </a:p>
        </p:txBody>
      </p:sp>
      <p:sp>
        <p:nvSpPr>
          <p:cNvPr id="7" name="TextBox 6">
            <a:extLst>
              <a:ext uri="{FF2B5EF4-FFF2-40B4-BE49-F238E27FC236}">
                <a16:creationId xmlns:a16="http://schemas.microsoft.com/office/drawing/2014/main" id="{CA9B5BD7-A6A4-D24F-7E45-87D4C8086AEC}"/>
              </a:ext>
            </a:extLst>
          </p:cNvPr>
          <p:cNvSpPr txBox="1"/>
          <p:nvPr/>
        </p:nvSpPr>
        <p:spPr>
          <a:xfrm>
            <a:off x="3878825" y="6215286"/>
            <a:ext cx="4572000" cy="246221"/>
          </a:xfrm>
          <a:prstGeom prst="rect">
            <a:avLst/>
          </a:prstGeom>
          <a:noFill/>
        </p:spPr>
        <p:txBody>
          <a:bodyPr wrap="square">
            <a:spAutoFit/>
          </a:bodyPr>
          <a:lstStyle/>
          <a:p>
            <a:pPr algn="r"/>
            <a:r>
              <a:rPr lang="en-US" sz="1000" dirty="0"/>
              <a:t>Eric, Evans. Domain-Driven Design: Tackling Complexity in the Heart of Software </a:t>
            </a:r>
          </a:p>
        </p:txBody>
      </p:sp>
      <p:sp>
        <p:nvSpPr>
          <p:cNvPr id="4" name="Content Placeholder 2">
            <a:extLst>
              <a:ext uri="{FF2B5EF4-FFF2-40B4-BE49-F238E27FC236}">
                <a16:creationId xmlns:a16="http://schemas.microsoft.com/office/drawing/2014/main" id="{17EC14CD-4297-B43A-FDDA-4A306E402A26}"/>
              </a:ext>
            </a:extLst>
          </p:cNvPr>
          <p:cNvSpPr txBox="1">
            <a:spLocks/>
          </p:cNvSpPr>
          <p:nvPr/>
        </p:nvSpPr>
        <p:spPr>
          <a:xfrm>
            <a:off x="457200" y="3553521"/>
            <a:ext cx="8229600" cy="120213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defRPr sz="1800"/>
            </a:pPr>
            <a:r>
              <a:rPr lang="en-GB" dirty="0"/>
              <a:t>But how do we model a domain as objects, beyond lifetime or consistency issues?</a:t>
            </a:r>
          </a:p>
          <a:p>
            <a:pPr lvl="1">
              <a:defRPr sz="1800"/>
            </a:pPr>
            <a:r>
              <a:rPr lang="en-GB" dirty="0"/>
              <a:t>DDD remains curiously silent</a:t>
            </a:r>
          </a:p>
          <a:p>
            <a:pPr lvl="1">
              <a:defRPr sz="1800"/>
            </a:pPr>
            <a:endParaRPr lang="en-GB" dirty="0"/>
          </a:p>
        </p:txBody>
      </p:sp>
    </p:spTree>
    <p:extLst>
      <p:ext uri="{BB962C8B-B14F-4D97-AF65-F5344CB8AC3E}">
        <p14:creationId xmlns:p14="http://schemas.microsoft.com/office/powerpoint/2010/main" val="198920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2C949-DC6C-9D1C-57DC-79F44CB29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E0908-B1C5-80CB-8C54-1571C9F7F2FA}"/>
              </a:ext>
            </a:extLst>
          </p:cNvPr>
          <p:cNvSpPr>
            <a:spLocks noGrp="1"/>
          </p:cNvSpPr>
          <p:nvPr>
            <p:ph type="title"/>
          </p:nvPr>
        </p:nvSpPr>
        <p:spPr/>
        <p:txBody>
          <a:bodyPr/>
          <a:lstStyle/>
          <a:p>
            <a:r>
              <a:rPr dirty="0"/>
              <a:t>The Modeling Gap</a:t>
            </a:r>
          </a:p>
        </p:txBody>
      </p:sp>
      <p:sp>
        <p:nvSpPr>
          <p:cNvPr id="4" name="Content Placeholder 2">
            <a:extLst>
              <a:ext uri="{FF2B5EF4-FFF2-40B4-BE49-F238E27FC236}">
                <a16:creationId xmlns:a16="http://schemas.microsoft.com/office/drawing/2014/main" id="{90FB1B84-B6E5-A6DC-192B-8C98FA690D12}"/>
              </a:ext>
            </a:extLst>
          </p:cNvPr>
          <p:cNvSpPr txBox="1">
            <a:spLocks/>
          </p:cNvSpPr>
          <p:nvPr/>
        </p:nvSpPr>
        <p:spPr>
          <a:xfrm>
            <a:off x="557561" y="2259083"/>
            <a:ext cx="8229600" cy="76691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endParaRPr lang="en-GB" sz="1800" dirty="0"/>
          </a:p>
        </p:txBody>
      </p:sp>
      <p:sp>
        <p:nvSpPr>
          <p:cNvPr id="8" name="Content Placeholder 2">
            <a:extLst>
              <a:ext uri="{FF2B5EF4-FFF2-40B4-BE49-F238E27FC236}">
                <a16:creationId xmlns:a16="http://schemas.microsoft.com/office/drawing/2014/main" id="{3FA1AC3E-FE8D-6455-CBB7-C3F29927D384}"/>
              </a:ext>
            </a:extLst>
          </p:cNvPr>
          <p:cNvSpPr txBox="1">
            <a:spLocks/>
          </p:cNvSpPr>
          <p:nvPr/>
        </p:nvSpPr>
        <p:spPr>
          <a:xfrm>
            <a:off x="657923" y="4187835"/>
            <a:ext cx="8229600" cy="4185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defRPr sz="1800"/>
            </a:pPr>
            <a:r>
              <a:rPr lang="en-GB" dirty="0"/>
              <a:t>Look for the NOUNS?</a:t>
            </a:r>
          </a:p>
        </p:txBody>
      </p:sp>
      <p:sp>
        <p:nvSpPr>
          <p:cNvPr id="9" name="Content Placeholder 2">
            <a:extLst>
              <a:ext uri="{FF2B5EF4-FFF2-40B4-BE49-F238E27FC236}">
                <a16:creationId xmlns:a16="http://schemas.microsoft.com/office/drawing/2014/main" id="{33F19426-612A-7ACE-4462-6E848EE190DF}"/>
              </a:ext>
            </a:extLst>
          </p:cNvPr>
          <p:cNvSpPr txBox="1">
            <a:spLocks/>
          </p:cNvSpPr>
          <p:nvPr/>
        </p:nvSpPr>
        <p:spPr>
          <a:xfrm>
            <a:off x="657923" y="2309051"/>
            <a:ext cx="8229600" cy="8284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defRPr sz="1800"/>
            </a:pPr>
            <a:r>
              <a:rPr lang="en-GB" dirty="0"/>
              <a:t>But how do we use objects to model a domain?</a:t>
            </a:r>
          </a:p>
          <a:p>
            <a:pPr lvl="1">
              <a:defRPr sz="1800"/>
            </a:pPr>
            <a:r>
              <a:rPr lang="en-GB" dirty="0"/>
              <a:t>DDD emphasizes the domain, but lacks modelling guidance</a:t>
            </a:r>
          </a:p>
        </p:txBody>
      </p:sp>
      <p:sp>
        <p:nvSpPr>
          <p:cNvPr id="10" name="Content Placeholder 2">
            <a:extLst>
              <a:ext uri="{FF2B5EF4-FFF2-40B4-BE49-F238E27FC236}">
                <a16:creationId xmlns:a16="http://schemas.microsoft.com/office/drawing/2014/main" id="{C41BF8EE-BDDB-FB0E-1274-17A8938D8D6A}"/>
              </a:ext>
            </a:extLst>
          </p:cNvPr>
          <p:cNvSpPr txBox="1">
            <a:spLocks/>
          </p:cNvSpPr>
          <p:nvPr/>
        </p:nvSpPr>
        <p:spPr>
          <a:xfrm>
            <a:off x="657923" y="3453418"/>
            <a:ext cx="8229600" cy="4185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defRPr sz="1800"/>
            </a:pPr>
            <a:r>
              <a:rPr lang="en-GB" dirty="0"/>
              <a:t>Common fallback: data modelling, class-first, framework-driven</a:t>
            </a:r>
          </a:p>
        </p:txBody>
      </p:sp>
    </p:spTree>
    <p:extLst>
      <p:ext uri="{BB962C8B-B14F-4D97-AF65-F5344CB8AC3E}">
        <p14:creationId xmlns:p14="http://schemas.microsoft.com/office/powerpoint/2010/main" val="115242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4566</TotalTime>
  <Words>7075</Words>
  <Application>Microsoft Macintosh PowerPoint</Application>
  <PresentationFormat>On-screen Show (4:3)</PresentationFormat>
  <Paragraphs>813</Paragraphs>
  <Slides>67</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Century Gothic</vt:lpstr>
      <vt:lpstr>Chalkboard</vt:lpstr>
      <vt:lpstr>Helvetica</vt:lpstr>
      <vt:lpstr>Wingdings 3</vt:lpstr>
      <vt:lpstr>Wisp</vt:lpstr>
      <vt:lpstr>Modeling the Domain with Responsibility-Driven Design</vt:lpstr>
      <vt:lpstr>Who Are You?</vt:lpstr>
      <vt:lpstr>PowerPoint Presentation</vt:lpstr>
      <vt:lpstr>Agenda</vt:lpstr>
      <vt:lpstr>RDD: The Key to DDD</vt:lpstr>
      <vt:lpstr>What DDD Asks of Us</vt:lpstr>
      <vt:lpstr>Modelling: What DDD Offers</vt:lpstr>
      <vt:lpstr>What DDD Doesn’t Offer</vt:lpstr>
      <vt:lpstr>The Modeling Gap</vt:lpstr>
      <vt:lpstr>The Nouns Problem</vt:lpstr>
      <vt:lpstr>DDD: OO Design Style</vt:lpstr>
      <vt:lpstr>RDD Revisited</vt:lpstr>
      <vt:lpstr>Responsibility-Driven Design</vt:lpstr>
      <vt:lpstr>What Is Responsibility-Driven Design?</vt:lpstr>
      <vt:lpstr>RDD Principles</vt:lpstr>
      <vt:lpstr>Modelling with Objects</vt:lpstr>
      <vt:lpstr>What is an Object?</vt:lpstr>
      <vt:lpstr>What Is a Responsibility?</vt:lpstr>
      <vt:lpstr>What Is a Role?</vt:lpstr>
      <vt:lpstr>Object Stereotypes</vt:lpstr>
      <vt:lpstr>Object Stereotypes</vt:lpstr>
      <vt:lpstr>PowerPoint Presentation</vt:lpstr>
      <vt:lpstr>Collaboration</vt:lpstr>
      <vt:lpstr>Object Neighborhoods</vt:lpstr>
      <vt:lpstr>What Is a Contract?</vt:lpstr>
      <vt:lpstr>Contracts</vt:lpstr>
      <vt:lpstr>Control Styles</vt:lpstr>
      <vt:lpstr>Key RDD Concepts</vt:lpstr>
      <vt:lpstr>Applying RDD</vt:lpstr>
      <vt:lpstr>A QuestWorlds Contest Runner</vt:lpstr>
      <vt:lpstr>PowerPoint Presentation</vt:lpstr>
      <vt:lpstr>Step 1 – Write a Design Story</vt:lpstr>
      <vt:lpstr>Step 1 – Write a Design Story</vt:lpstr>
      <vt:lpstr>Step 2 – Identify Themes</vt:lpstr>
      <vt:lpstr>Step 2 – Identify Themes</vt:lpstr>
      <vt:lpstr>Step 2 – Identify Themes</vt:lpstr>
      <vt:lpstr>Step 3 – Find Candidates</vt:lpstr>
      <vt:lpstr>Step 3 – Find Candidates</vt:lpstr>
      <vt:lpstr>Step 3 – Find Candidates</vt:lpstr>
      <vt:lpstr>Step 3 – Find Candidates</vt:lpstr>
      <vt:lpstr>CRC Cards</vt:lpstr>
      <vt:lpstr>Step 3 – Find Candidates</vt:lpstr>
      <vt:lpstr>Step 4 – Assign Responsibilities</vt:lpstr>
      <vt:lpstr>Step 4 – Assign Responsibilities</vt:lpstr>
      <vt:lpstr>Step 4 – Assign Responsibilities</vt:lpstr>
      <vt:lpstr>Step 4 – Assign Responsibilities</vt:lpstr>
      <vt:lpstr>Step 4 – Assign Responsibilities</vt:lpstr>
      <vt:lpstr>Step 5 – Sketch Collaborations</vt:lpstr>
      <vt:lpstr>Step 5 – Sketch Collaborations</vt:lpstr>
      <vt:lpstr>Step 5 – Sketch Collaborations</vt:lpstr>
      <vt:lpstr>Step 5 – Sketch Collaborations</vt:lpstr>
      <vt:lpstr>Step 5 – Sketch Collaborations</vt:lpstr>
      <vt:lpstr>Step 6 – Simulating Collaborations</vt:lpstr>
      <vt:lpstr>Step 6 – Simulating Collaborations</vt:lpstr>
      <vt:lpstr>Step 6 – Simulating Collaborations</vt:lpstr>
      <vt:lpstr>Step 6 – Simulating Collaborations</vt:lpstr>
      <vt:lpstr>Step 6 – Simulating Collaborations</vt:lpstr>
      <vt:lpstr>Step 6 – Simulating Collaborations</vt:lpstr>
      <vt:lpstr>Step 7 – Choose a Control Style</vt:lpstr>
      <vt:lpstr>Step 8 – Evolve the Model</vt:lpstr>
      <vt:lpstr>Summary – What We Built</vt:lpstr>
      <vt:lpstr>RDD TODAY</vt:lpstr>
      <vt:lpstr>TDD: Behaviors, Not Methods</vt:lpstr>
      <vt:lpstr>RDD in Agile Teams</vt:lpstr>
      <vt:lpstr>Collaborating with an LLM as a Design Assistant</vt:lpstr>
      <vt:lpstr>Try This in Your Next Project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Ian Cooper</cp:lastModifiedBy>
  <cp:revision>205</cp:revision>
  <dcterms:created xsi:type="dcterms:W3CDTF">2013-01-27T09:14:16Z</dcterms:created>
  <dcterms:modified xsi:type="dcterms:W3CDTF">2025-05-22T08:01:24Z</dcterms:modified>
  <cp:category/>
</cp:coreProperties>
</file>